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8288000" cy="10287000"/>
  <p:notesSz cx="6792913" cy="992505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Kurale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6" d="100"/>
          <a:sy n="76" d="100"/>
        </p:scale>
        <p:origin x="69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16.svg"/><Relationship Id="rId2" Type="http://schemas.openxmlformats.org/officeDocument/2006/relationships/image" Target="../media/image1.jpe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jpe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svg"/><Relationship Id="rId3" Type="http://schemas.openxmlformats.org/officeDocument/2006/relationships/image" Target="../media/image19.png"/><Relationship Id="rId7" Type="http://schemas.openxmlformats.org/officeDocument/2006/relationships/image" Target="../media/image35.png"/><Relationship Id="rId12" Type="http://schemas.openxmlformats.org/officeDocument/2006/relationships/image" Target="../media/image7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svg"/><Relationship Id="rId11" Type="http://schemas.openxmlformats.org/officeDocument/2006/relationships/image" Target="../media/image37.png"/><Relationship Id="rId5" Type="http://schemas.openxmlformats.org/officeDocument/2006/relationships/image" Target="../media/image34.png"/><Relationship Id="rId10" Type="http://schemas.openxmlformats.org/officeDocument/2006/relationships/image" Target="../media/image69.svg"/><Relationship Id="rId4" Type="http://schemas.openxmlformats.org/officeDocument/2006/relationships/image" Target="../media/image36.svg"/><Relationship Id="rId9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svg"/><Relationship Id="rId5" Type="http://schemas.openxmlformats.org/officeDocument/2006/relationships/image" Target="../media/image38.png"/><Relationship Id="rId4" Type="http://schemas.openxmlformats.org/officeDocument/2006/relationships/image" Target="../media/image36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39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6.png"/><Relationship Id="rId5" Type="http://schemas.openxmlformats.org/officeDocument/2006/relationships/image" Target="../media/image7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75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79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41.png"/><Relationship Id="rId2" Type="http://schemas.openxmlformats.org/officeDocument/2006/relationships/image" Target="../media/image1.jpeg"/><Relationship Id="rId16" Type="http://schemas.openxmlformats.org/officeDocument/2006/relationships/image" Target="../media/image7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40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42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6" Type="http://schemas.openxmlformats.org/officeDocument/2006/relationships/image" Target="../media/image8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6.png"/><Relationship Id="rId5" Type="http://schemas.openxmlformats.org/officeDocument/2006/relationships/image" Target="../media/image7.png"/><Relationship Id="rId15" Type="http://schemas.openxmlformats.org/officeDocument/2006/relationships/image" Target="../media/image43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81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6" Type="http://schemas.openxmlformats.org/officeDocument/2006/relationships/image" Target="../media/image8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4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2.png"/><Relationship Id="rId18" Type="http://schemas.openxmlformats.org/officeDocument/2006/relationships/image" Target="../media/image24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20.svg"/><Relationship Id="rId17" Type="http://schemas.openxmlformats.org/officeDocument/2006/relationships/image" Target="../media/image13.png"/><Relationship Id="rId2" Type="http://schemas.openxmlformats.org/officeDocument/2006/relationships/image" Target="../media/image1.jpeg"/><Relationship Id="rId16" Type="http://schemas.openxmlformats.org/officeDocument/2006/relationships/image" Target="../media/image1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7.png"/><Relationship Id="rId10" Type="http://schemas.openxmlformats.org/officeDocument/2006/relationships/image" Target="../media/image18.svg"/><Relationship Id="rId4" Type="http://schemas.openxmlformats.org/officeDocument/2006/relationships/image" Target="../media/image7.svg"/><Relationship Id="rId9" Type="http://schemas.openxmlformats.org/officeDocument/2006/relationships/image" Target="../media/image10.png"/><Relationship Id="rId14" Type="http://schemas.openxmlformats.org/officeDocument/2006/relationships/image" Target="../media/image2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4.png"/><Relationship Id="rId18" Type="http://schemas.openxmlformats.org/officeDocument/2006/relationships/image" Target="../media/image30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13.sv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2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7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8.svg"/><Relationship Id="rId4" Type="http://schemas.openxmlformats.org/officeDocument/2006/relationships/image" Target="../media/image7.svg"/><Relationship Id="rId9" Type="http://schemas.openxmlformats.org/officeDocument/2006/relationships/image" Target="../media/image10.png"/><Relationship Id="rId14" Type="http://schemas.openxmlformats.org/officeDocument/2006/relationships/image" Target="../media/image2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7.png"/><Relationship Id="rId18" Type="http://schemas.openxmlformats.org/officeDocument/2006/relationships/image" Target="../media/image16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13.svg"/><Relationship Id="rId17" Type="http://schemas.openxmlformats.org/officeDocument/2006/relationships/image" Target="../media/image9.png"/><Relationship Id="rId2" Type="http://schemas.openxmlformats.org/officeDocument/2006/relationships/image" Target="../media/image1.jpeg"/><Relationship Id="rId16" Type="http://schemas.openxmlformats.org/officeDocument/2006/relationships/image" Target="../media/image3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7.png"/><Relationship Id="rId5" Type="http://schemas.openxmlformats.org/officeDocument/2006/relationships/image" Target="../media/image5.png"/><Relationship Id="rId15" Type="http://schemas.openxmlformats.org/officeDocument/2006/relationships/image" Target="../media/image18.png"/><Relationship Id="rId10" Type="http://schemas.openxmlformats.org/officeDocument/2006/relationships/image" Target="../media/image18.svg"/><Relationship Id="rId4" Type="http://schemas.openxmlformats.org/officeDocument/2006/relationships/image" Target="../media/image7.svg"/><Relationship Id="rId9" Type="http://schemas.openxmlformats.org/officeDocument/2006/relationships/image" Target="../media/image10.png"/><Relationship Id="rId14" Type="http://schemas.openxmlformats.org/officeDocument/2006/relationships/image" Target="../media/image3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svg"/><Relationship Id="rId5" Type="http://schemas.openxmlformats.org/officeDocument/2006/relationships/image" Target="../media/image20.png"/><Relationship Id="rId4" Type="http://schemas.openxmlformats.org/officeDocument/2006/relationships/image" Target="../media/image3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svg"/><Relationship Id="rId11" Type="http://schemas.openxmlformats.org/officeDocument/2006/relationships/image" Target="../media/image47.svg"/><Relationship Id="rId5" Type="http://schemas.openxmlformats.org/officeDocument/2006/relationships/image" Target="../media/image22.png"/><Relationship Id="rId10" Type="http://schemas.openxmlformats.org/officeDocument/2006/relationships/image" Target="../media/image25.png"/><Relationship Id="rId4" Type="http://schemas.openxmlformats.org/officeDocument/2006/relationships/image" Target="../media/image36.sv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3" Type="http://schemas.openxmlformats.org/officeDocument/2006/relationships/image" Target="../media/image19.png"/><Relationship Id="rId7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svg"/><Relationship Id="rId5" Type="http://schemas.openxmlformats.org/officeDocument/2006/relationships/image" Target="../media/image26.png"/><Relationship Id="rId4" Type="http://schemas.openxmlformats.org/officeDocument/2006/relationships/image" Target="../media/image36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svg"/><Relationship Id="rId5" Type="http://schemas.openxmlformats.org/officeDocument/2006/relationships/image" Target="../media/image28.png"/><Relationship Id="rId10" Type="http://schemas.openxmlformats.org/officeDocument/2006/relationships/image" Target="../media/image55.svg"/><Relationship Id="rId4" Type="http://schemas.openxmlformats.org/officeDocument/2006/relationships/image" Target="../media/image13.svg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svg"/><Relationship Id="rId13" Type="http://schemas.openxmlformats.org/officeDocument/2006/relationships/image" Target="../media/image5.png"/><Relationship Id="rId18" Type="http://schemas.openxmlformats.org/officeDocument/2006/relationships/image" Target="../media/image61.svg"/><Relationship Id="rId3" Type="http://schemas.openxmlformats.org/officeDocument/2006/relationships/image" Target="../media/image10.png"/><Relationship Id="rId7" Type="http://schemas.openxmlformats.org/officeDocument/2006/relationships/image" Target="../media/image31.png"/><Relationship Id="rId12" Type="http://schemas.openxmlformats.org/officeDocument/2006/relationships/image" Target="../media/image7.svg"/><Relationship Id="rId17" Type="http://schemas.openxmlformats.org/officeDocument/2006/relationships/image" Target="../media/image32.png"/><Relationship Id="rId2" Type="http://schemas.openxmlformats.org/officeDocument/2006/relationships/image" Target="../media/image1.jpeg"/><Relationship Id="rId16" Type="http://schemas.openxmlformats.org/officeDocument/2006/relationships/image" Target="../media/image11.svg"/><Relationship Id="rId20" Type="http://schemas.openxmlformats.org/officeDocument/2006/relationships/image" Target="../media/image6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svg"/><Relationship Id="rId11" Type="http://schemas.openxmlformats.org/officeDocument/2006/relationships/image" Target="../media/image4.png"/><Relationship Id="rId5" Type="http://schemas.openxmlformats.org/officeDocument/2006/relationships/image" Target="../media/image30.png"/><Relationship Id="rId15" Type="http://schemas.openxmlformats.org/officeDocument/2006/relationships/image" Target="../media/image6.png"/><Relationship Id="rId10" Type="http://schemas.openxmlformats.org/officeDocument/2006/relationships/image" Target="../media/image13.svg"/><Relationship Id="rId19" Type="http://schemas.openxmlformats.org/officeDocument/2006/relationships/image" Target="../media/image33.png"/><Relationship Id="rId4" Type="http://schemas.openxmlformats.org/officeDocument/2006/relationships/image" Target="../media/image18.svg"/><Relationship Id="rId9" Type="http://schemas.openxmlformats.org/officeDocument/2006/relationships/image" Target="../media/image7.png"/><Relationship Id="rId1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 rot="-2104014">
            <a:off x="1119125" y="1172488"/>
            <a:ext cx="4862142" cy="4296366"/>
          </a:xfrm>
          <a:custGeom>
            <a:avLst/>
            <a:gdLst/>
            <a:ahLst/>
            <a:cxnLst/>
            <a:rect l="l" t="t" r="r" b="b"/>
            <a:pathLst>
              <a:path w="4862142" h="4296366">
                <a:moveTo>
                  <a:pt x="0" y="0"/>
                </a:moveTo>
                <a:lnTo>
                  <a:pt x="4862142" y="0"/>
                </a:lnTo>
                <a:lnTo>
                  <a:pt x="4862142" y="4296365"/>
                </a:lnTo>
                <a:lnTo>
                  <a:pt x="0" y="42963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2373749" y="1278176"/>
            <a:ext cx="13540501" cy="7730649"/>
            <a:chOff x="0" y="0"/>
            <a:chExt cx="18054002" cy="10307532"/>
          </a:xfrm>
        </p:grpSpPr>
        <p:grpSp>
          <p:nvGrpSpPr>
            <p:cNvPr id="5" name="Group 5"/>
            <p:cNvGrpSpPr/>
            <p:nvPr/>
          </p:nvGrpSpPr>
          <p:grpSpPr>
            <a:xfrm rot="-208414">
              <a:off x="259418" y="516605"/>
              <a:ext cx="17328616" cy="9088764"/>
              <a:chOff x="0" y="0"/>
              <a:chExt cx="3077638" cy="1614204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 rot="191834">
              <a:off x="485416" y="742603"/>
              <a:ext cx="17328616" cy="9088764"/>
              <a:chOff x="0" y="0"/>
              <a:chExt cx="3077638" cy="161420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-66823">
              <a:off x="485416" y="742603"/>
              <a:ext cx="17328616" cy="9088764"/>
              <a:chOff x="0" y="0"/>
              <a:chExt cx="3077638" cy="1614204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485416" y="742603"/>
              <a:ext cx="17328616" cy="9088764"/>
              <a:chOff x="0" y="0"/>
              <a:chExt cx="3077638" cy="1614204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7" name="Freeform 17"/>
          <p:cNvSpPr/>
          <p:nvPr/>
        </p:nvSpPr>
        <p:spPr>
          <a:xfrm rot="9259338" flipH="1">
            <a:off x="13682113" y="6245619"/>
            <a:ext cx="3477159" cy="4586181"/>
          </a:xfrm>
          <a:custGeom>
            <a:avLst/>
            <a:gdLst/>
            <a:ahLst/>
            <a:cxnLst/>
            <a:rect l="l" t="t" r="r" b="b"/>
            <a:pathLst>
              <a:path w="3477159" h="4586181">
                <a:moveTo>
                  <a:pt x="3477159" y="0"/>
                </a:moveTo>
                <a:lnTo>
                  <a:pt x="0" y="0"/>
                </a:lnTo>
                <a:lnTo>
                  <a:pt x="0" y="4586181"/>
                </a:lnTo>
                <a:lnTo>
                  <a:pt x="3477159" y="4586181"/>
                </a:lnTo>
                <a:lnTo>
                  <a:pt x="3477159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15169228" y="-301732"/>
            <a:ext cx="3533862" cy="3381444"/>
            <a:chOff x="0" y="0"/>
            <a:chExt cx="4711816" cy="4508593"/>
          </a:xfrm>
        </p:grpSpPr>
        <p:sp>
          <p:nvSpPr>
            <p:cNvPr id="19" name="Freeform 19"/>
            <p:cNvSpPr/>
            <p:nvPr/>
          </p:nvSpPr>
          <p:spPr>
            <a:xfrm rot="5002884">
              <a:off x="148194" y="62100"/>
              <a:ext cx="1890659" cy="1982343"/>
            </a:xfrm>
            <a:custGeom>
              <a:avLst/>
              <a:gdLst/>
              <a:ahLst/>
              <a:cxnLst/>
              <a:rect l="l" t="t" r="r" b="b"/>
              <a:pathLst>
                <a:path w="1890659" h="1982343">
                  <a:moveTo>
                    <a:pt x="0" y="0"/>
                  </a:moveTo>
                  <a:lnTo>
                    <a:pt x="1890660" y="0"/>
                  </a:lnTo>
                  <a:lnTo>
                    <a:pt x="1890660" y="1982343"/>
                  </a:lnTo>
                  <a:lnTo>
                    <a:pt x="0" y="19823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 rot="10739848">
              <a:off x="2803959" y="1115372"/>
              <a:ext cx="1890659" cy="1982343"/>
            </a:xfrm>
            <a:custGeom>
              <a:avLst/>
              <a:gdLst/>
              <a:ahLst/>
              <a:cxnLst/>
              <a:rect l="l" t="t" r="r" b="b"/>
              <a:pathLst>
                <a:path w="1890659" h="1982343">
                  <a:moveTo>
                    <a:pt x="0" y="0"/>
                  </a:moveTo>
                  <a:lnTo>
                    <a:pt x="1890660" y="0"/>
                  </a:lnTo>
                  <a:lnTo>
                    <a:pt x="1890660" y="1982342"/>
                  </a:lnTo>
                  <a:lnTo>
                    <a:pt x="0" y="19823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=""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 rot="1377244">
              <a:off x="1241718" y="2236061"/>
              <a:ext cx="1890659" cy="1982343"/>
            </a:xfrm>
            <a:custGeom>
              <a:avLst/>
              <a:gdLst/>
              <a:ahLst/>
              <a:cxnLst/>
              <a:rect l="l" t="t" r="r" b="b"/>
              <a:pathLst>
                <a:path w="1890659" h="1982343">
                  <a:moveTo>
                    <a:pt x="0" y="0"/>
                  </a:moveTo>
                  <a:lnTo>
                    <a:pt x="1890659" y="0"/>
                  </a:lnTo>
                  <a:lnTo>
                    <a:pt x="1890659" y="1982343"/>
                  </a:lnTo>
                  <a:lnTo>
                    <a:pt x="0" y="19823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=""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2" name="Freeform 22"/>
          <p:cNvSpPr/>
          <p:nvPr/>
        </p:nvSpPr>
        <p:spPr>
          <a:xfrm rot="-5130068">
            <a:off x="-1522480" y="6898471"/>
            <a:ext cx="4504411" cy="4584642"/>
          </a:xfrm>
          <a:custGeom>
            <a:avLst/>
            <a:gdLst/>
            <a:ahLst/>
            <a:cxnLst/>
            <a:rect l="l" t="t" r="r" b="b"/>
            <a:pathLst>
              <a:path w="4504411" h="4584642">
                <a:moveTo>
                  <a:pt x="0" y="0"/>
                </a:moveTo>
                <a:lnTo>
                  <a:pt x="4504411" y="0"/>
                </a:lnTo>
                <a:lnTo>
                  <a:pt x="4504411" y="4584642"/>
                </a:lnTo>
                <a:lnTo>
                  <a:pt x="0" y="458464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8047714" y="5507797"/>
            <a:ext cx="2192573" cy="1935702"/>
          </a:xfrm>
          <a:custGeom>
            <a:avLst/>
            <a:gdLst/>
            <a:ahLst/>
            <a:cxnLst/>
            <a:rect l="l" t="t" r="r" b="b"/>
            <a:pathLst>
              <a:path w="2192573" h="1935702">
                <a:moveTo>
                  <a:pt x="0" y="0"/>
                </a:moveTo>
                <a:lnTo>
                  <a:pt x="2192572" y="0"/>
                </a:lnTo>
                <a:lnTo>
                  <a:pt x="2192572" y="1935703"/>
                </a:lnTo>
                <a:lnTo>
                  <a:pt x="0" y="1935703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3191645" y="5340160"/>
            <a:ext cx="2732191" cy="2380422"/>
          </a:xfrm>
          <a:custGeom>
            <a:avLst/>
            <a:gdLst/>
            <a:ahLst/>
            <a:cxnLst/>
            <a:rect l="l" t="t" r="r" b="b"/>
            <a:pathLst>
              <a:path w="2732191" h="2380422">
                <a:moveTo>
                  <a:pt x="0" y="0"/>
                </a:moveTo>
                <a:lnTo>
                  <a:pt x="2732191" y="0"/>
                </a:lnTo>
                <a:lnTo>
                  <a:pt x="2732191" y="2380422"/>
                </a:lnTo>
                <a:lnTo>
                  <a:pt x="0" y="238042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5" name="TextBox 25"/>
          <p:cNvSpPr txBox="1"/>
          <p:nvPr/>
        </p:nvSpPr>
        <p:spPr>
          <a:xfrm>
            <a:off x="2909457" y="2074249"/>
            <a:ext cx="12511236" cy="3265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189"/>
              </a:lnSpc>
            </a:pPr>
            <a:r>
              <a:rPr lang="en-US" sz="9420">
                <a:solidFill>
                  <a:srgbClr val="FF5757"/>
                </a:solidFill>
                <a:latin typeface="Kurale"/>
                <a:ea typeface="Kurale"/>
                <a:cs typeface="Kurale"/>
                <a:sym typeface="Kurale"/>
              </a:rPr>
              <a:t>STANDARDY OCHRONY MAŁOLETNICH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191645" y="7184929"/>
            <a:ext cx="11904711" cy="13832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66"/>
              </a:lnSpc>
            </a:pPr>
            <a:r>
              <a:rPr lang="en-US" sz="376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Szkoła Podstawowa nr 2 </a:t>
            </a:r>
          </a:p>
          <a:p>
            <a:pPr algn="ctr">
              <a:lnSpc>
                <a:spcPts val="5266"/>
              </a:lnSpc>
            </a:pPr>
            <a:r>
              <a:rPr lang="en-US" sz="376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im. Jana Pawła II w Sulechowie</a:t>
            </a:r>
          </a:p>
          <a:p>
            <a:pPr algn="ctr">
              <a:lnSpc>
                <a:spcPts val="241"/>
              </a:lnSpc>
            </a:pPr>
            <a:endParaRPr lang="en-US" sz="3761">
              <a:solidFill>
                <a:srgbClr val="000000"/>
              </a:solidFill>
              <a:latin typeface="Kurale"/>
              <a:ea typeface="Kurale"/>
              <a:cs typeface="Kurale"/>
              <a:sym typeface="Kura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42546" y="814255"/>
            <a:ext cx="17002907" cy="1800486"/>
            <a:chOff x="0" y="0"/>
            <a:chExt cx="4478132" cy="47420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78132" cy="474202"/>
            </a:xfrm>
            <a:custGeom>
              <a:avLst/>
              <a:gdLst/>
              <a:ahLst/>
              <a:cxnLst/>
              <a:rect l="l" t="t" r="r" b="b"/>
              <a:pathLst>
                <a:path w="4478132" h="474202">
                  <a:moveTo>
                    <a:pt x="4478132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78132" y="474202"/>
                  </a:lnTo>
                  <a:lnTo>
                    <a:pt x="4376532" y="237101"/>
                  </a:lnTo>
                  <a:lnTo>
                    <a:pt x="4478132" y="0"/>
                  </a:lnTo>
                  <a:close/>
                </a:path>
              </a:pathLst>
            </a:custGeom>
            <a:solidFill>
              <a:srgbClr val="3D4984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88900" y="-38100"/>
              <a:ext cx="4300332" cy="51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48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28700" y="671022"/>
            <a:ext cx="16230600" cy="1943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FFFFFF"/>
                </a:solidFill>
                <a:latin typeface="Kurale"/>
                <a:ea typeface="Kurale"/>
                <a:cs typeface="Kurale"/>
                <a:sym typeface="Kurale"/>
              </a:rPr>
              <a:t>Zasady użytkowania telefonów komórkowych </a:t>
            </a:r>
          </a:p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FFFFFF"/>
                </a:solidFill>
                <a:latin typeface="Kurale"/>
                <a:ea typeface="Kurale"/>
                <a:cs typeface="Kurale"/>
                <a:sym typeface="Kurale"/>
              </a:rPr>
              <a:t>i innych urządzeń elektronicznych</a:t>
            </a:r>
          </a:p>
        </p:txBody>
      </p:sp>
      <p:grpSp>
        <p:nvGrpSpPr>
          <p:cNvPr id="7" name="Group 7"/>
          <p:cNvGrpSpPr/>
          <p:nvPr/>
        </p:nvGrpSpPr>
        <p:grpSpPr>
          <a:xfrm rot="-408869">
            <a:off x="837962" y="2639323"/>
            <a:ext cx="5021130" cy="7285702"/>
            <a:chOff x="0" y="0"/>
            <a:chExt cx="6694840" cy="971426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694840" cy="9714269"/>
            </a:xfrm>
            <a:custGeom>
              <a:avLst/>
              <a:gdLst/>
              <a:ahLst/>
              <a:cxnLst/>
              <a:rect l="l" t="t" r="r" b="b"/>
              <a:pathLst>
                <a:path w="6694840" h="9714269">
                  <a:moveTo>
                    <a:pt x="0" y="0"/>
                  </a:moveTo>
                  <a:lnTo>
                    <a:pt x="6694840" y="0"/>
                  </a:lnTo>
                  <a:lnTo>
                    <a:pt x="6694840" y="9714269"/>
                  </a:lnTo>
                  <a:lnTo>
                    <a:pt x="0" y="97142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 l="-18197" r="-18197"/>
              </a:stretch>
            </a:blipFill>
          </p:spPr>
        </p:sp>
        <p:sp>
          <p:nvSpPr>
            <p:cNvPr id="9" name="TextBox 9"/>
            <p:cNvSpPr txBox="1"/>
            <p:nvPr/>
          </p:nvSpPr>
          <p:spPr>
            <a:xfrm>
              <a:off x="643369" y="1856068"/>
              <a:ext cx="5408102" cy="63525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50"/>
                </a:lnSpc>
              </a:pPr>
              <a:r>
                <a:rPr lang="en-US" sz="3393">
                  <a:solidFill>
                    <a:srgbClr val="000000"/>
                  </a:solidFill>
                  <a:latin typeface="Kurale"/>
                  <a:ea typeface="Kurale"/>
                  <a:cs typeface="Kurale"/>
                  <a:sym typeface="Kurale"/>
                </a:rPr>
                <a:t>Używanie przez uczniów telefonów komórkowych </a:t>
              </a:r>
            </a:p>
            <a:p>
              <a:pPr algn="ctr">
                <a:lnSpc>
                  <a:spcPts val="4750"/>
                </a:lnSpc>
              </a:pPr>
              <a:r>
                <a:rPr lang="en-US" sz="3393">
                  <a:solidFill>
                    <a:srgbClr val="000000"/>
                  </a:solidFill>
                  <a:latin typeface="Kurale"/>
                  <a:ea typeface="Kurale"/>
                  <a:cs typeface="Kurale"/>
                  <a:sym typeface="Kurale"/>
                </a:rPr>
                <a:t>i innych urządzeń elektronicznych </a:t>
              </a:r>
            </a:p>
            <a:p>
              <a:pPr algn="ctr">
                <a:lnSpc>
                  <a:spcPts val="4750"/>
                </a:lnSpc>
              </a:pPr>
              <a:r>
                <a:rPr lang="en-US" sz="3393">
                  <a:solidFill>
                    <a:srgbClr val="000000"/>
                  </a:solidFill>
                  <a:latin typeface="Kurale"/>
                  <a:ea typeface="Kurale"/>
                  <a:cs typeface="Kurale"/>
                  <a:sym typeface="Kurale"/>
                </a:rPr>
                <a:t>z dostępem do Internetu jest zabronione w szkole. 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 rot="444018">
            <a:off x="12724399" y="2758268"/>
            <a:ext cx="5099276" cy="7115810"/>
            <a:chOff x="0" y="0"/>
            <a:chExt cx="6799035" cy="948774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799035" cy="9487746"/>
            </a:xfrm>
            <a:custGeom>
              <a:avLst/>
              <a:gdLst/>
              <a:ahLst/>
              <a:cxnLst/>
              <a:rect l="l" t="t" r="r" b="b"/>
              <a:pathLst>
                <a:path w="6799035" h="9487746">
                  <a:moveTo>
                    <a:pt x="0" y="0"/>
                  </a:moveTo>
                  <a:lnTo>
                    <a:pt x="6799035" y="0"/>
                  </a:lnTo>
                  <a:lnTo>
                    <a:pt x="6799035" y="9487746"/>
                  </a:lnTo>
                  <a:lnTo>
                    <a:pt x="0" y="94877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 l="-15586" r="-15586"/>
              </a:stretch>
            </a:blipFill>
          </p:spPr>
        </p:sp>
        <p:sp>
          <p:nvSpPr>
            <p:cNvPr id="12" name="TextBox 12"/>
            <p:cNvSpPr txBox="1"/>
            <p:nvPr/>
          </p:nvSpPr>
          <p:spPr>
            <a:xfrm>
              <a:off x="663000" y="1495505"/>
              <a:ext cx="5473034" cy="67614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40"/>
                </a:lnSpc>
              </a:pPr>
              <a:r>
                <a:rPr lang="en-US" sz="3600">
                  <a:solidFill>
                    <a:srgbClr val="000000"/>
                  </a:solidFill>
                  <a:latin typeface="Kurale"/>
                  <a:ea typeface="Kurale"/>
                  <a:cs typeface="Kurale"/>
                  <a:sym typeface="Kurale"/>
                </a:rPr>
                <a:t>Zabronione jest wykonywanie zdjęć, nagrywanie wideo czy dźwięku w obrębie szkoły, </a:t>
              </a:r>
            </a:p>
            <a:p>
              <a:pPr algn="ctr">
                <a:lnSpc>
                  <a:spcPts val="5040"/>
                </a:lnSpc>
              </a:pPr>
              <a:r>
                <a:rPr lang="en-US" sz="3600">
                  <a:solidFill>
                    <a:srgbClr val="000000"/>
                  </a:solidFill>
                  <a:latin typeface="Kurale"/>
                  <a:ea typeface="Kurale"/>
                  <a:cs typeface="Kurale"/>
                  <a:sym typeface="Kurale"/>
                </a:rPr>
                <a:t>a także ich rozpowszechnianie </a:t>
              </a:r>
            </a:p>
            <a:p>
              <a:pPr algn="ctr">
                <a:lnSpc>
                  <a:spcPts val="5040"/>
                </a:lnSpc>
              </a:pPr>
              <a:r>
                <a:rPr lang="en-US" sz="3600">
                  <a:solidFill>
                    <a:srgbClr val="000000"/>
                  </a:solidFill>
                  <a:latin typeface="Kurale"/>
                  <a:ea typeface="Kurale"/>
                  <a:cs typeface="Kurale"/>
                  <a:sym typeface="Kurale"/>
                </a:rPr>
                <a:t> w sieci.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6858434" y="2564593"/>
            <a:ext cx="5022316" cy="7309485"/>
            <a:chOff x="0" y="0"/>
            <a:chExt cx="6696421" cy="974598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696421" cy="9745980"/>
            </a:xfrm>
            <a:custGeom>
              <a:avLst/>
              <a:gdLst/>
              <a:ahLst/>
              <a:cxnLst/>
              <a:rect l="l" t="t" r="r" b="b"/>
              <a:pathLst>
                <a:path w="6696421" h="9745980">
                  <a:moveTo>
                    <a:pt x="0" y="0"/>
                  </a:moveTo>
                  <a:lnTo>
                    <a:pt x="6696421" y="0"/>
                  </a:lnTo>
                  <a:lnTo>
                    <a:pt x="6696421" y="9745980"/>
                  </a:lnTo>
                  <a:lnTo>
                    <a:pt x="0" y="97459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 l="-18403" r="-18403"/>
              </a:stretch>
            </a:blipFill>
          </p:spPr>
        </p:sp>
        <p:sp>
          <p:nvSpPr>
            <p:cNvPr id="15" name="TextBox 15"/>
            <p:cNvSpPr txBox="1"/>
            <p:nvPr/>
          </p:nvSpPr>
          <p:spPr>
            <a:xfrm>
              <a:off x="709834" y="1315508"/>
              <a:ext cx="5276754" cy="70292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600"/>
                </a:lnSpc>
              </a:pPr>
              <a:endParaRPr/>
            </a:p>
            <a:p>
              <a:pPr algn="ctr">
                <a:lnSpc>
                  <a:spcPts val="5180"/>
                </a:lnSpc>
              </a:pPr>
              <a:r>
                <a:rPr lang="en-US" sz="3700">
                  <a:solidFill>
                    <a:srgbClr val="000000"/>
                  </a:solidFill>
                  <a:latin typeface="Kurale"/>
                  <a:ea typeface="Kurale"/>
                  <a:cs typeface="Kurale"/>
                  <a:sym typeface="Kurale"/>
                </a:rPr>
                <a:t>W przypadkach uzasadnionych, uczeń może użyć telefonu, ale musi wcześniej zgłosić tę potrzebę nauczycielowi.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-360171" y="9258300"/>
            <a:ext cx="19459526" cy="1231556"/>
            <a:chOff x="0" y="0"/>
            <a:chExt cx="13180282" cy="83415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3180282" cy="834155"/>
            </a:xfrm>
            <a:custGeom>
              <a:avLst/>
              <a:gdLst/>
              <a:ahLst/>
              <a:cxnLst/>
              <a:rect l="l" t="t" r="r" b="b"/>
              <a:pathLst>
                <a:path w="13180282" h="834155">
                  <a:moveTo>
                    <a:pt x="13180282" y="0"/>
                  </a:moveTo>
                  <a:lnTo>
                    <a:pt x="0" y="0"/>
                  </a:lnTo>
                  <a:lnTo>
                    <a:pt x="101600" y="417077"/>
                  </a:lnTo>
                  <a:lnTo>
                    <a:pt x="0" y="834155"/>
                  </a:lnTo>
                  <a:lnTo>
                    <a:pt x="13180282" y="834155"/>
                  </a:lnTo>
                  <a:lnTo>
                    <a:pt x="13078682" y="417077"/>
                  </a:lnTo>
                  <a:lnTo>
                    <a:pt x="13180282" y="0"/>
                  </a:lnTo>
                  <a:close/>
                </a:path>
              </a:pathLst>
            </a:custGeom>
            <a:solidFill>
              <a:srgbClr val="3D4984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88900" y="-38100"/>
              <a:ext cx="13002482" cy="8722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48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>
            <a:off x="5792173" y="6800062"/>
            <a:ext cx="1066261" cy="2458238"/>
          </a:xfrm>
          <a:custGeom>
            <a:avLst/>
            <a:gdLst/>
            <a:ahLst/>
            <a:cxnLst/>
            <a:rect l="l" t="t" r="r" b="b"/>
            <a:pathLst>
              <a:path w="1066261" h="2458238">
                <a:moveTo>
                  <a:pt x="0" y="0"/>
                </a:moveTo>
                <a:lnTo>
                  <a:pt x="1066261" y="0"/>
                </a:lnTo>
                <a:lnTo>
                  <a:pt x="1066261" y="2458238"/>
                </a:lnTo>
                <a:lnTo>
                  <a:pt x="0" y="24582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1258675" y="4114800"/>
            <a:ext cx="2057400" cy="2057400"/>
          </a:xfrm>
          <a:custGeom>
            <a:avLst/>
            <a:gdLst/>
            <a:ahLst/>
            <a:cxnLst/>
            <a:rect l="l" t="t" r="r" b="b"/>
            <a:pathLst>
              <a:path w="2057400" h="2057400">
                <a:moveTo>
                  <a:pt x="0" y="0"/>
                </a:moveTo>
                <a:lnTo>
                  <a:pt x="2057400" y="0"/>
                </a:lnTo>
                <a:lnTo>
                  <a:pt x="205740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1258675" y="7847199"/>
            <a:ext cx="1922266" cy="1590675"/>
          </a:xfrm>
          <a:custGeom>
            <a:avLst/>
            <a:gdLst/>
            <a:ahLst/>
            <a:cxnLst/>
            <a:rect l="l" t="t" r="r" b="b"/>
            <a:pathLst>
              <a:path w="1922266" h="1590675">
                <a:moveTo>
                  <a:pt x="0" y="0"/>
                </a:moveTo>
                <a:lnTo>
                  <a:pt x="1922265" y="0"/>
                </a:lnTo>
                <a:lnTo>
                  <a:pt x="1922265" y="1590675"/>
                </a:lnTo>
                <a:lnTo>
                  <a:pt x="0" y="159067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1944041" y="8105728"/>
            <a:ext cx="1372034" cy="536808"/>
          </a:xfrm>
          <a:custGeom>
            <a:avLst/>
            <a:gdLst/>
            <a:ahLst/>
            <a:cxnLst/>
            <a:rect l="l" t="t" r="r" b="b"/>
            <a:pathLst>
              <a:path w="1372034" h="536808">
                <a:moveTo>
                  <a:pt x="0" y="0"/>
                </a:moveTo>
                <a:lnTo>
                  <a:pt x="1372034" y="0"/>
                </a:lnTo>
                <a:lnTo>
                  <a:pt x="1372034" y="536808"/>
                </a:lnTo>
                <a:lnTo>
                  <a:pt x="0" y="53680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42546" y="814255"/>
            <a:ext cx="17002907" cy="1800486"/>
            <a:chOff x="0" y="0"/>
            <a:chExt cx="4478132" cy="47420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78132" cy="474202"/>
            </a:xfrm>
            <a:custGeom>
              <a:avLst/>
              <a:gdLst/>
              <a:ahLst/>
              <a:cxnLst/>
              <a:rect l="l" t="t" r="r" b="b"/>
              <a:pathLst>
                <a:path w="4478132" h="474202">
                  <a:moveTo>
                    <a:pt x="4478132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78132" y="474202"/>
                  </a:lnTo>
                  <a:lnTo>
                    <a:pt x="4376532" y="237101"/>
                  </a:lnTo>
                  <a:lnTo>
                    <a:pt x="4478132" y="0"/>
                  </a:lnTo>
                  <a:close/>
                </a:path>
              </a:pathLst>
            </a:custGeom>
            <a:solidFill>
              <a:srgbClr val="3D4984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88900" y="-38100"/>
              <a:ext cx="4300332" cy="51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48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28700" y="599902"/>
            <a:ext cx="16230600" cy="20148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20"/>
              </a:lnSpc>
            </a:pPr>
            <a:r>
              <a:rPr lang="en-US" sz="5800">
                <a:solidFill>
                  <a:srgbClr val="FFFFFF"/>
                </a:solidFill>
                <a:latin typeface="Kurale"/>
                <a:ea typeface="Kurale"/>
                <a:cs typeface="Kurale"/>
                <a:sym typeface="Kurale"/>
              </a:rPr>
              <a:t>Zasady użytkowania komputerów i dostępu do internetu w szkole </a:t>
            </a:r>
          </a:p>
        </p:txBody>
      </p:sp>
      <p:grpSp>
        <p:nvGrpSpPr>
          <p:cNvPr id="7" name="Group 7"/>
          <p:cNvGrpSpPr/>
          <p:nvPr/>
        </p:nvGrpSpPr>
        <p:grpSpPr>
          <a:xfrm rot="-597606">
            <a:off x="519912" y="2569379"/>
            <a:ext cx="5414973" cy="6483694"/>
            <a:chOff x="0" y="0"/>
            <a:chExt cx="7219964" cy="864492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7219964" cy="8644925"/>
            </a:xfrm>
            <a:custGeom>
              <a:avLst/>
              <a:gdLst/>
              <a:ahLst/>
              <a:cxnLst/>
              <a:rect l="l" t="t" r="r" b="b"/>
              <a:pathLst>
                <a:path w="7219964" h="8644925">
                  <a:moveTo>
                    <a:pt x="0" y="0"/>
                  </a:moveTo>
                  <a:lnTo>
                    <a:pt x="7219964" y="0"/>
                  </a:lnTo>
                  <a:lnTo>
                    <a:pt x="7219964" y="8644925"/>
                  </a:lnTo>
                  <a:lnTo>
                    <a:pt x="0" y="86449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 l="-6276" r="-6276"/>
              </a:stretch>
            </a:blipFill>
          </p:spPr>
        </p:sp>
        <p:sp>
          <p:nvSpPr>
            <p:cNvPr id="9" name="TextBox 9"/>
            <p:cNvSpPr txBox="1"/>
            <p:nvPr/>
          </p:nvSpPr>
          <p:spPr>
            <a:xfrm>
              <a:off x="693833" y="1769202"/>
              <a:ext cx="5832298" cy="54306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455"/>
                </a:lnSpc>
              </a:pPr>
              <a:r>
                <a:rPr lang="en-US" sz="3896">
                  <a:solidFill>
                    <a:srgbClr val="000000"/>
                  </a:solidFill>
                  <a:latin typeface="Kurale"/>
                  <a:ea typeface="Kurale"/>
                  <a:cs typeface="Kurale"/>
                  <a:sym typeface="Kurale"/>
                </a:rPr>
                <a:t>Uczniowie mogą używać komputerów wyłącznie pod nadzorem nauczyciela. 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 rot="475934">
            <a:off x="12372307" y="2610345"/>
            <a:ext cx="5028819" cy="7265670"/>
            <a:chOff x="0" y="0"/>
            <a:chExt cx="6705092" cy="968756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705092" cy="9687560"/>
            </a:xfrm>
            <a:custGeom>
              <a:avLst/>
              <a:gdLst/>
              <a:ahLst/>
              <a:cxnLst/>
              <a:rect l="l" t="t" r="r" b="b"/>
              <a:pathLst>
                <a:path w="6705092" h="9687560">
                  <a:moveTo>
                    <a:pt x="0" y="0"/>
                  </a:moveTo>
                  <a:lnTo>
                    <a:pt x="6705092" y="0"/>
                  </a:lnTo>
                  <a:lnTo>
                    <a:pt x="6705092" y="9687560"/>
                  </a:lnTo>
                  <a:lnTo>
                    <a:pt x="0" y="96875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 l="-17905" r="-17905"/>
              </a:stretch>
            </a:blipFill>
          </p:spPr>
        </p:sp>
        <p:sp>
          <p:nvSpPr>
            <p:cNvPr id="12" name="TextBox 12"/>
            <p:cNvSpPr txBox="1"/>
            <p:nvPr/>
          </p:nvSpPr>
          <p:spPr>
            <a:xfrm>
              <a:off x="653840" y="1514555"/>
              <a:ext cx="5397413" cy="69422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80"/>
                </a:lnSpc>
              </a:pPr>
              <a:r>
                <a:rPr lang="en-US" sz="3700">
                  <a:solidFill>
                    <a:srgbClr val="000000"/>
                  </a:solidFill>
                  <a:latin typeface="Kurale"/>
                  <a:ea typeface="Kurale"/>
                  <a:cs typeface="Kurale"/>
                  <a:sym typeface="Kurale"/>
                </a:rPr>
                <a:t>Na komputerach szkolnych zainstalowane są programy filtrujące, które blokują dostęp do treści nieodpowiednich.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7210044" y="3086100"/>
            <a:ext cx="3867912" cy="6934200"/>
            <a:chOff x="0" y="0"/>
            <a:chExt cx="5157216" cy="92456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5157216" cy="9245600"/>
            </a:xfrm>
            <a:custGeom>
              <a:avLst/>
              <a:gdLst/>
              <a:ahLst/>
              <a:cxnLst/>
              <a:rect l="l" t="t" r="r" b="b"/>
              <a:pathLst>
                <a:path w="5157216" h="9245600">
                  <a:moveTo>
                    <a:pt x="0" y="0"/>
                  </a:moveTo>
                  <a:lnTo>
                    <a:pt x="5157216" y="0"/>
                  </a:lnTo>
                  <a:lnTo>
                    <a:pt x="5157216" y="9245600"/>
                  </a:lnTo>
                  <a:lnTo>
                    <a:pt x="0" y="9245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 l="-34259" r="-34259"/>
              </a:stretch>
            </a:blipFill>
          </p:spPr>
        </p:sp>
        <p:sp>
          <p:nvSpPr>
            <p:cNvPr id="15" name="TextBox 15"/>
            <p:cNvSpPr txBox="1"/>
            <p:nvPr/>
          </p:nvSpPr>
          <p:spPr>
            <a:xfrm>
              <a:off x="546675" y="1325033"/>
              <a:ext cx="4063866" cy="6519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600"/>
                </a:lnSpc>
              </a:pPr>
              <a:r>
                <a:rPr lang="en-US" sz="4000">
                  <a:solidFill>
                    <a:srgbClr val="000000"/>
                  </a:solidFill>
                  <a:latin typeface="Kurale"/>
                  <a:ea typeface="Kurale"/>
                  <a:cs typeface="Kurale"/>
                  <a:sym typeface="Kurale"/>
                </a:rPr>
                <a:t>Dostęp do Internetu dla uczniów jest dozwolony tylko pod opieką nauczyciela. 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-360171" y="9258300"/>
            <a:ext cx="19459526" cy="1231556"/>
            <a:chOff x="0" y="0"/>
            <a:chExt cx="13180282" cy="83415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3180282" cy="834155"/>
            </a:xfrm>
            <a:custGeom>
              <a:avLst/>
              <a:gdLst/>
              <a:ahLst/>
              <a:cxnLst/>
              <a:rect l="l" t="t" r="r" b="b"/>
              <a:pathLst>
                <a:path w="13180282" h="834155">
                  <a:moveTo>
                    <a:pt x="13180282" y="0"/>
                  </a:moveTo>
                  <a:lnTo>
                    <a:pt x="0" y="0"/>
                  </a:lnTo>
                  <a:lnTo>
                    <a:pt x="101600" y="417077"/>
                  </a:lnTo>
                  <a:lnTo>
                    <a:pt x="0" y="834155"/>
                  </a:lnTo>
                  <a:lnTo>
                    <a:pt x="13180282" y="834155"/>
                  </a:lnTo>
                  <a:lnTo>
                    <a:pt x="13078682" y="417077"/>
                  </a:lnTo>
                  <a:lnTo>
                    <a:pt x="13180282" y="0"/>
                  </a:lnTo>
                  <a:close/>
                </a:path>
              </a:pathLst>
            </a:custGeom>
            <a:solidFill>
              <a:srgbClr val="3D4984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88900" y="-38100"/>
              <a:ext cx="13002482" cy="8722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48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>
            <a:off x="4968371" y="7200900"/>
            <a:ext cx="2431196" cy="2057400"/>
          </a:xfrm>
          <a:custGeom>
            <a:avLst/>
            <a:gdLst/>
            <a:ahLst/>
            <a:cxnLst/>
            <a:rect l="l" t="t" r="r" b="b"/>
            <a:pathLst>
              <a:path w="2431196" h="2057400">
                <a:moveTo>
                  <a:pt x="0" y="0"/>
                </a:moveTo>
                <a:lnTo>
                  <a:pt x="2431197" y="0"/>
                </a:lnTo>
                <a:lnTo>
                  <a:pt x="2431197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 rot="1085182" flipH="1">
            <a:off x="11999541" y="1090355"/>
            <a:ext cx="5118959" cy="4523299"/>
          </a:xfrm>
          <a:custGeom>
            <a:avLst/>
            <a:gdLst/>
            <a:ahLst/>
            <a:cxnLst/>
            <a:rect l="l" t="t" r="r" b="b"/>
            <a:pathLst>
              <a:path w="5118959" h="4523299">
                <a:moveTo>
                  <a:pt x="5118959" y="0"/>
                </a:moveTo>
                <a:lnTo>
                  <a:pt x="0" y="0"/>
                </a:lnTo>
                <a:lnTo>
                  <a:pt x="0" y="4523299"/>
                </a:lnTo>
                <a:lnTo>
                  <a:pt x="5118959" y="4523299"/>
                </a:lnTo>
                <a:lnTo>
                  <a:pt x="5118959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2373749" y="1278176"/>
            <a:ext cx="13540501" cy="7730649"/>
            <a:chOff x="0" y="0"/>
            <a:chExt cx="18054002" cy="10307532"/>
          </a:xfrm>
        </p:grpSpPr>
        <p:grpSp>
          <p:nvGrpSpPr>
            <p:cNvPr id="5" name="Group 5"/>
            <p:cNvGrpSpPr/>
            <p:nvPr/>
          </p:nvGrpSpPr>
          <p:grpSpPr>
            <a:xfrm rot="-208414">
              <a:off x="259418" y="516605"/>
              <a:ext cx="17328616" cy="9088764"/>
              <a:chOff x="0" y="0"/>
              <a:chExt cx="3077638" cy="1614204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 rot="191834">
              <a:off x="485416" y="742603"/>
              <a:ext cx="17328616" cy="9088764"/>
              <a:chOff x="0" y="0"/>
              <a:chExt cx="3077638" cy="161420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-66823">
              <a:off x="485416" y="742603"/>
              <a:ext cx="17328616" cy="9088764"/>
              <a:chOff x="0" y="0"/>
              <a:chExt cx="3077638" cy="1614204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485416" y="742603"/>
              <a:ext cx="17328616" cy="9088764"/>
              <a:chOff x="0" y="0"/>
              <a:chExt cx="3077638" cy="1614204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7" name="Freeform 17"/>
          <p:cNvSpPr/>
          <p:nvPr/>
        </p:nvSpPr>
        <p:spPr>
          <a:xfrm flipH="1">
            <a:off x="356814" y="5537097"/>
            <a:ext cx="4658070" cy="4741038"/>
          </a:xfrm>
          <a:custGeom>
            <a:avLst/>
            <a:gdLst/>
            <a:ahLst/>
            <a:cxnLst/>
            <a:rect l="l" t="t" r="r" b="b"/>
            <a:pathLst>
              <a:path w="4658070" h="4741038">
                <a:moveTo>
                  <a:pt x="4658069" y="0"/>
                </a:moveTo>
                <a:lnTo>
                  <a:pt x="0" y="0"/>
                </a:lnTo>
                <a:lnTo>
                  <a:pt x="0" y="4741038"/>
                </a:lnTo>
                <a:lnTo>
                  <a:pt x="4658069" y="4741038"/>
                </a:lnTo>
                <a:lnTo>
                  <a:pt x="4658069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2799460" y="3968690"/>
            <a:ext cx="12837495" cy="4091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42015" lvl="1" indent="-421007" algn="l">
              <a:lnSpc>
                <a:spcPts val="5460"/>
              </a:lnSpc>
              <a:buFont typeface="Arial"/>
              <a:buChar char="•"/>
            </a:pPr>
            <a:r>
              <a:rPr lang="en-US" sz="3900">
                <a:solidFill>
                  <a:srgbClr val="110E18"/>
                </a:solidFill>
                <a:latin typeface="Kurale"/>
                <a:ea typeface="Kurale"/>
                <a:cs typeface="Kurale"/>
                <a:sym typeface="Kurale"/>
              </a:rPr>
              <a:t>Relacje między personelem a uczniami bazują na wzajemnym szacunku, bezpieczeństwie oraz współpracy…</a:t>
            </a:r>
          </a:p>
          <a:p>
            <a:pPr marL="842015" lvl="1" indent="-421007" algn="l">
              <a:lnSpc>
                <a:spcPts val="5460"/>
              </a:lnSpc>
              <a:buFont typeface="Arial"/>
              <a:buChar char="•"/>
            </a:pPr>
            <a:r>
              <a:rPr lang="en-US" sz="3900">
                <a:solidFill>
                  <a:srgbClr val="110E18"/>
                </a:solidFill>
                <a:latin typeface="Kurale"/>
                <a:ea typeface="Kurale"/>
                <a:cs typeface="Kurale"/>
                <a:sym typeface="Kurale"/>
              </a:rPr>
              <a:t> Bez względu na płeć, orientację seksualną, zdolności fizyczne, położenie społeczne, tło kulturowe, wyznanie czy przekonania, każdy uczeń jest równo traktowany.</a:t>
            </a:r>
          </a:p>
        </p:txBody>
      </p:sp>
      <p:grpSp>
        <p:nvGrpSpPr>
          <p:cNvPr id="19" name="Group 19"/>
          <p:cNvGrpSpPr/>
          <p:nvPr/>
        </p:nvGrpSpPr>
        <p:grpSpPr>
          <a:xfrm rot="3146640">
            <a:off x="15750824" y="7754465"/>
            <a:ext cx="2382434" cy="2508718"/>
            <a:chOff x="0" y="0"/>
            <a:chExt cx="3176579" cy="3344957"/>
          </a:xfrm>
        </p:grpSpPr>
        <p:sp>
          <p:nvSpPr>
            <p:cNvPr id="20" name="Freeform 20"/>
            <p:cNvSpPr/>
            <p:nvPr/>
          </p:nvSpPr>
          <p:spPr>
            <a:xfrm rot="5871076">
              <a:off x="115178" y="56095"/>
              <a:ext cx="1314322" cy="1378057"/>
            </a:xfrm>
            <a:custGeom>
              <a:avLst/>
              <a:gdLst/>
              <a:ahLst/>
              <a:cxnLst/>
              <a:rect l="l" t="t" r="r" b="b"/>
              <a:pathLst>
                <a:path w="1314322" h="1378057">
                  <a:moveTo>
                    <a:pt x="0" y="0"/>
                  </a:moveTo>
                  <a:lnTo>
                    <a:pt x="1314322" y="0"/>
                  </a:lnTo>
                  <a:lnTo>
                    <a:pt x="1314322" y="1378057"/>
                  </a:lnTo>
                  <a:lnTo>
                    <a:pt x="0" y="1378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 rot="-9991959">
              <a:off x="1719858" y="1226379"/>
              <a:ext cx="1314322" cy="1378057"/>
            </a:xfrm>
            <a:custGeom>
              <a:avLst/>
              <a:gdLst/>
              <a:ahLst/>
              <a:cxnLst/>
              <a:rect l="l" t="t" r="r" b="b"/>
              <a:pathLst>
                <a:path w="1314322" h="1378057">
                  <a:moveTo>
                    <a:pt x="0" y="0"/>
                  </a:moveTo>
                  <a:lnTo>
                    <a:pt x="1314322" y="0"/>
                  </a:lnTo>
                  <a:lnTo>
                    <a:pt x="1314322" y="1378057"/>
                  </a:lnTo>
                  <a:lnTo>
                    <a:pt x="0" y="1378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=""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 rot="2245436">
              <a:off x="473625" y="1709367"/>
              <a:ext cx="1314322" cy="1378057"/>
            </a:xfrm>
            <a:custGeom>
              <a:avLst/>
              <a:gdLst/>
              <a:ahLst/>
              <a:cxnLst/>
              <a:rect l="l" t="t" r="r" b="b"/>
              <a:pathLst>
                <a:path w="1314322" h="1378057">
                  <a:moveTo>
                    <a:pt x="0" y="0"/>
                  </a:moveTo>
                  <a:lnTo>
                    <a:pt x="1314322" y="0"/>
                  </a:lnTo>
                  <a:lnTo>
                    <a:pt x="1314322" y="1378058"/>
                  </a:lnTo>
                  <a:lnTo>
                    <a:pt x="0" y="13780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=""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3" name="Freeform 23"/>
          <p:cNvSpPr/>
          <p:nvPr/>
        </p:nvSpPr>
        <p:spPr>
          <a:xfrm>
            <a:off x="12743642" y="1953394"/>
            <a:ext cx="2928116" cy="2108244"/>
          </a:xfrm>
          <a:custGeom>
            <a:avLst/>
            <a:gdLst/>
            <a:ahLst/>
            <a:cxnLst/>
            <a:rect l="l" t="t" r="r" b="b"/>
            <a:pathLst>
              <a:path w="2928116" h="2108244">
                <a:moveTo>
                  <a:pt x="0" y="0"/>
                </a:moveTo>
                <a:lnTo>
                  <a:pt x="2928117" y="0"/>
                </a:lnTo>
                <a:lnTo>
                  <a:pt x="2928117" y="2108243"/>
                </a:lnTo>
                <a:lnTo>
                  <a:pt x="0" y="210824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2685849" y="1848619"/>
            <a:ext cx="12985910" cy="1874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80"/>
              </a:lnSpc>
            </a:pPr>
            <a:r>
              <a:rPr lang="en-US" sz="5700">
                <a:solidFill>
                  <a:srgbClr val="110E18"/>
                </a:solidFill>
                <a:latin typeface="Kurale"/>
                <a:ea typeface="Kurale"/>
                <a:cs typeface="Kurale"/>
                <a:sym typeface="Kurale"/>
              </a:rPr>
              <a:t>BEZPIECZNE RELACJE: </a:t>
            </a:r>
          </a:p>
          <a:p>
            <a:pPr algn="ctr">
              <a:lnSpc>
                <a:spcPts val="6327"/>
              </a:lnSpc>
            </a:pPr>
            <a:r>
              <a:rPr lang="en-US" sz="5700">
                <a:solidFill>
                  <a:srgbClr val="110E18"/>
                </a:solidFill>
                <a:latin typeface="Kurale"/>
                <a:ea typeface="Kurale"/>
                <a:cs typeface="Kurale"/>
                <a:sym typeface="Kurale"/>
              </a:rPr>
              <a:t>PRACOWNIK – UCZEŃ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 rot="-2104014">
            <a:off x="1119125" y="1172488"/>
            <a:ext cx="4862142" cy="4296366"/>
          </a:xfrm>
          <a:custGeom>
            <a:avLst/>
            <a:gdLst/>
            <a:ahLst/>
            <a:cxnLst/>
            <a:rect l="l" t="t" r="r" b="b"/>
            <a:pathLst>
              <a:path w="4862142" h="4296366">
                <a:moveTo>
                  <a:pt x="0" y="0"/>
                </a:moveTo>
                <a:lnTo>
                  <a:pt x="4862142" y="0"/>
                </a:lnTo>
                <a:lnTo>
                  <a:pt x="4862142" y="4296365"/>
                </a:lnTo>
                <a:lnTo>
                  <a:pt x="0" y="42963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2373749" y="1278176"/>
            <a:ext cx="13540501" cy="7730649"/>
            <a:chOff x="0" y="0"/>
            <a:chExt cx="18054002" cy="10307532"/>
          </a:xfrm>
        </p:grpSpPr>
        <p:grpSp>
          <p:nvGrpSpPr>
            <p:cNvPr id="5" name="Group 5"/>
            <p:cNvGrpSpPr/>
            <p:nvPr/>
          </p:nvGrpSpPr>
          <p:grpSpPr>
            <a:xfrm rot="-208414">
              <a:off x="259418" y="516605"/>
              <a:ext cx="17328616" cy="9088764"/>
              <a:chOff x="0" y="0"/>
              <a:chExt cx="3077638" cy="1614204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 rot="191834">
              <a:off x="485416" y="742603"/>
              <a:ext cx="17328616" cy="9088764"/>
              <a:chOff x="0" y="0"/>
              <a:chExt cx="3077638" cy="161420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-66823">
              <a:off x="485416" y="742603"/>
              <a:ext cx="17328616" cy="9088764"/>
              <a:chOff x="0" y="0"/>
              <a:chExt cx="3077638" cy="1614204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485416" y="742603"/>
              <a:ext cx="17328616" cy="9088764"/>
              <a:chOff x="0" y="0"/>
              <a:chExt cx="3077638" cy="1614204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7" name="Freeform 17"/>
          <p:cNvSpPr/>
          <p:nvPr/>
        </p:nvSpPr>
        <p:spPr>
          <a:xfrm rot="8444248" flipH="1">
            <a:off x="14085315" y="6502797"/>
            <a:ext cx="3477159" cy="4586181"/>
          </a:xfrm>
          <a:custGeom>
            <a:avLst/>
            <a:gdLst/>
            <a:ahLst/>
            <a:cxnLst/>
            <a:rect l="l" t="t" r="r" b="b"/>
            <a:pathLst>
              <a:path w="3477159" h="4586181">
                <a:moveTo>
                  <a:pt x="3477159" y="0"/>
                </a:moveTo>
                <a:lnTo>
                  <a:pt x="0" y="0"/>
                </a:lnTo>
                <a:lnTo>
                  <a:pt x="0" y="4586181"/>
                </a:lnTo>
                <a:lnTo>
                  <a:pt x="3477159" y="4586181"/>
                </a:lnTo>
                <a:lnTo>
                  <a:pt x="3477159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15914251" y="-412547"/>
            <a:ext cx="3111980" cy="2977759"/>
            <a:chOff x="0" y="0"/>
            <a:chExt cx="4149307" cy="3970345"/>
          </a:xfrm>
        </p:grpSpPr>
        <p:sp>
          <p:nvSpPr>
            <p:cNvPr id="19" name="Freeform 19"/>
            <p:cNvSpPr/>
            <p:nvPr/>
          </p:nvSpPr>
          <p:spPr>
            <a:xfrm rot="5002884">
              <a:off x="130502" y="54686"/>
              <a:ext cx="1664947" cy="1745685"/>
            </a:xfrm>
            <a:custGeom>
              <a:avLst/>
              <a:gdLst/>
              <a:ahLst/>
              <a:cxnLst/>
              <a:rect l="l" t="t" r="r" b="b"/>
              <a:pathLst>
                <a:path w="1664947" h="1745685">
                  <a:moveTo>
                    <a:pt x="0" y="0"/>
                  </a:moveTo>
                  <a:lnTo>
                    <a:pt x="1664948" y="0"/>
                  </a:lnTo>
                  <a:lnTo>
                    <a:pt x="1664948" y="1745686"/>
                  </a:lnTo>
                  <a:lnTo>
                    <a:pt x="0" y="17456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 rot="10739848">
              <a:off x="2469215" y="982216"/>
              <a:ext cx="1664947" cy="1745685"/>
            </a:xfrm>
            <a:custGeom>
              <a:avLst/>
              <a:gdLst/>
              <a:ahLst/>
              <a:cxnLst/>
              <a:rect l="l" t="t" r="r" b="b"/>
              <a:pathLst>
                <a:path w="1664947" h="1745685">
                  <a:moveTo>
                    <a:pt x="0" y="0"/>
                  </a:moveTo>
                  <a:lnTo>
                    <a:pt x="1664948" y="0"/>
                  </a:lnTo>
                  <a:lnTo>
                    <a:pt x="1664948" y="1745685"/>
                  </a:lnTo>
                  <a:lnTo>
                    <a:pt x="0" y="1745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=""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 rot="1377244">
              <a:off x="1093479" y="1969114"/>
              <a:ext cx="1664947" cy="1745685"/>
            </a:xfrm>
            <a:custGeom>
              <a:avLst/>
              <a:gdLst/>
              <a:ahLst/>
              <a:cxnLst/>
              <a:rect l="l" t="t" r="r" b="b"/>
              <a:pathLst>
                <a:path w="1664947" h="1745685">
                  <a:moveTo>
                    <a:pt x="0" y="0"/>
                  </a:moveTo>
                  <a:lnTo>
                    <a:pt x="1664947" y="0"/>
                  </a:lnTo>
                  <a:lnTo>
                    <a:pt x="1664947" y="1745686"/>
                  </a:lnTo>
                  <a:lnTo>
                    <a:pt x="0" y="17456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=""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2" name="Freeform 22"/>
          <p:cNvSpPr/>
          <p:nvPr/>
        </p:nvSpPr>
        <p:spPr>
          <a:xfrm rot="-5130068">
            <a:off x="-1522480" y="6898471"/>
            <a:ext cx="4504411" cy="4584642"/>
          </a:xfrm>
          <a:custGeom>
            <a:avLst/>
            <a:gdLst/>
            <a:ahLst/>
            <a:cxnLst/>
            <a:rect l="l" t="t" r="r" b="b"/>
            <a:pathLst>
              <a:path w="4504411" h="4584642">
                <a:moveTo>
                  <a:pt x="0" y="0"/>
                </a:moveTo>
                <a:lnTo>
                  <a:pt x="4504411" y="0"/>
                </a:lnTo>
                <a:lnTo>
                  <a:pt x="4504411" y="4584642"/>
                </a:lnTo>
                <a:lnTo>
                  <a:pt x="0" y="458464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2711860" y="2191631"/>
            <a:ext cx="12864280" cy="62506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27"/>
              </a:lnSpc>
              <a:spcBef>
                <a:spcPct val="0"/>
              </a:spcBef>
            </a:pPr>
            <a:r>
              <a:rPr lang="en-US" sz="5162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MOŻESZ LICZYĆ NA WSPARCIE!</a:t>
            </a:r>
          </a:p>
          <a:p>
            <a:pPr algn="ctr">
              <a:lnSpc>
                <a:spcPts val="4848"/>
              </a:lnSpc>
              <a:spcBef>
                <a:spcPct val="0"/>
              </a:spcBef>
            </a:pPr>
            <a:r>
              <a:rPr lang="en-US" sz="3462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</a:p>
          <a:p>
            <a:pPr algn="ctr">
              <a:lnSpc>
                <a:spcPts val="6108"/>
              </a:lnSpc>
              <a:spcBef>
                <a:spcPct val="0"/>
              </a:spcBef>
            </a:pPr>
            <a:r>
              <a:rPr lang="en-US" sz="4362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W przypadku niepokoju lub złego samopoczucia, zawsze możesz porozmawiać z wychowawcą lub innym dorosłym w szkole, któremu ufasz. </a:t>
            </a:r>
          </a:p>
          <a:p>
            <a:pPr algn="ctr">
              <a:lnSpc>
                <a:spcPts val="4848"/>
              </a:lnSpc>
              <a:spcBef>
                <a:spcPct val="0"/>
              </a:spcBef>
            </a:pPr>
            <a:r>
              <a:rPr lang="en-US" sz="3462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</a:p>
          <a:p>
            <a:pPr algn="ctr">
              <a:lnSpc>
                <a:spcPts val="7227"/>
              </a:lnSpc>
              <a:spcBef>
                <a:spcPct val="0"/>
              </a:spcBef>
            </a:pPr>
            <a:r>
              <a:rPr lang="en-US" sz="5162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PAMIĘTAJ, ŻE ZAWSZE JESTEŚMY </a:t>
            </a:r>
          </a:p>
          <a:p>
            <a:pPr algn="ctr">
              <a:lnSpc>
                <a:spcPts val="7227"/>
              </a:lnSpc>
              <a:spcBef>
                <a:spcPct val="0"/>
              </a:spcBef>
            </a:pPr>
            <a:r>
              <a:rPr lang="en-US" sz="5162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DO TWOJEJ DYSPOZYCJI!</a:t>
            </a:r>
          </a:p>
        </p:txBody>
      </p:sp>
      <p:sp>
        <p:nvSpPr>
          <p:cNvPr id="24" name="Freeform 24"/>
          <p:cNvSpPr/>
          <p:nvPr/>
        </p:nvSpPr>
        <p:spPr>
          <a:xfrm>
            <a:off x="13664907" y="1670035"/>
            <a:ext cx="2158987" cy="1981770"/>
          </a:xfrm>
          <a:custGeom>
            <a:avLst/>
            <a:gdLst/>
            <a:ahLst/>
            <a:cxnLst/>
            <a:rect l="l" t="t" r="r" b="b"/>
            <a:pathLst>
              <a:path w="2158987" h="1981770">
                <a:moveTo>
                  <a:pt x="0" y="0"/>
                </a:moveTo>
                <a:lnTo>
                  <a:pt x="2158987" y="0"/>
                </a:lnTo>
                <a:lnTo>
                  <a:pt x="2158987" y="1981770"/>
                </a:lnTo>
                <a:lnTo>
                  <a:pt x="0" y="198177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 rot="1222654">
            <a:off x="2667570" y="7059539"/>
            <a:ext cx="2057400" cy="2057400"/>
          </a:xfrm>
          <a:custGeom>
            <a:avLst/>
            <a:gdLst/>
            <a:ahLst/>
            <a:cxnLst/>
            <a:rect l="l" t="t" r="r" b="b"/>
            <a:pathLst>
              <a:path w="2057400" h="2057400">
                <a:moveTo>
                  <a:pt x="0" y="0"/>
                </a:moveTo>
                <a:lnTo>
                  <a:pt x="2057400" y="0"/>
                </a:lnTo>
                <a:lnTo>
                  <a:pt x="205740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 rot="1085182" flipH="1">
            <a:off x="11999541" y="1090355"/>
            <a:ext cx="5118959" cy="4523299"/>
          </a:xfrm>
          <a:custGeom>
            <a:avLst/>
            <a:gdLst/>
            <a:ahLst/>
            <a:cxnLst/>
            <a:rect l="l" t="t" r="r" b="b"/>
            <a:pathLst>
              <a:path w="5118959" h="4523299">
                <a:moveTo>
                  <a:pt x="5118959" y="0"/>
                </a:moveTo>
                <a:lnTo>
                  <a:pt x="0" y="0"/>
                </a:lnTo>
                <a:lnTo>
                  <a:pt x="0" y="4523299"/>
                </a:lnTo>
                <a:lnTo>
                  <a:pt x="5118959" y="4523299"/>
                </a:lnTo>
                <a:lnTo>
                  <a:pt x="5118959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2373749" y="1278176"/>
            <a:ext cx="13540501" cy="7730649"/>
            <a:chOff x="0" y="0"/>
            <a:chExt cx="18054002" cy="10307532"/>
          </a:xfrm>
        </p:grpSpPr>
        <p:grpSp>
          <p:nvGrpSpPr>
            <p:cNvPr id="5" name="Group 5"/>
            <p:cNvGrpSpPr/>
            <p:nvPr/>
          </p:nvGrpSpPr>
          <p:grpSpPr>
            <a:xfrm rot="-208414">
              <a:off x="259418" y="516605"/>
              <a:ext cx="17328616" cy="9088764"/>
              <a:chOff x="0" y="0"/>
              <a:chExt cx="3077638" cy="1614204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 rot="191834">
              <a:off x="485416" y="742603"/>
              <a:ext cx="17328616" cy="9088764"/>
              <a:chOff x="0" y="0"/>
              <a:chExt cx="3077638" cy="161420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-66823">
              <a:off x="485416" y="742603"/>
              <a:ext cx="17328616" cy="9088764"/>
              <a:chOff x="0" y="0"/>
              <a:chExt cx="3077638" cy="1614204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485416" y="742603"/>
              <a:ext cx="17328616" cy="9088764"/>
              <a:chOff x="0" y="0"/>
              <a:chExt cx="3077638" cy="1614204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7" name="TextBox 17"/>
          <p:cNvSpPr txBox="1"/>
          <p:nvPr/>
        </p:nvSpPr>
        <p:spPr>
          <a:xfrm>
            <a:off x="2651045" y="2113917"/>
            <a:ext cx="12985910" cy="6450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75"/>
              </a:lnSpc>
            </a:pPr>
            <a:r>
              <a:rPr lang="en-US" sz="5100">
                <a:solidFill>
                  <a:srgbClr val="110E18"/>
                </a:solidFill>
                <a:latin typeface="Kurale"/>
                <a:ea typeface="Kurale"/>
                <a:cs typeface="Kurale"/>
                <a:sym typeface="Kurale"/>
              </a:rPr>
              <a:t>ZAWSZE MOŻESZ PROSIĆ O POMOC! </a:t>
            </a:r>
          </a:p>
          <a:p>
            <a:pPr algn="ctr">
              <a:lnSpc>
                <a:spcPts val="3875"/>
              </a:lnSpc>
            </a:pPr>
            <a:endParaRPr lang="en-US" sz="5100">
              <a:solidFill>
                <a:srgbClr val="110E18"/>
              </a:solidFill>
              <a:latin typeface="Kurale"/>
              <a:ea typeface="Kurale"/>
              <a:cs typeface="Kurale"/>
              <a:sym typeface="Kurale"/>
            </a:endParaRPr>
          </a:p>
          <a:p>
            <a:pPr algn="ctr">
              <a:lnSpc>
                <a:spcPts val="4750"/>
              </a:lnSpc>
            </a:pPr>
            <a:r>
              <a:rPr lang="en-US" sz="3800">
                <a:solidFill>
                  <a:srgbClr val="110E18"/>
                </a:solidFill>
                <a:latin typeface="Kurale"/>
                <a:ea typeface="Kurale"/>
                <a:cs typeface="Kurale"/>
                <a:sym typeface="Kurale"/>
              </a:rPr>
              <a:t>Jeśli doświadczasz złości, smutku, strachu, albo ktoś cię skrzywdził, pamiętaj, że zawsze możesz zwrócić się </a:t>
            </a:r>
          </a:p>
          <a:p>
            <a:pPr algn="ctr">
              <a:lnSpc>
                <a:spcPts val="5320"/>
              </a:lnSpc>
            </a:pPr>
            <a:r>
              <a:rPr lang="en-US" sz="3800">
                <a:solidFill>
                  <a:srgbClr val="110E18"/>
                </a:solidFill>
                <a:latin typeface="Kurale"/>
                <a:ea typeface="Kurale"/>
                <a:cs typeface="Kurale"/>
                <a:sym typeface="Kurale"/>
              </a:rPr>
              <a:t>o pomoc do: </a:t>
            </a:r>
          </a:p>
          <a:p>
            <a:pPr algn="ctr">
              <a:lnSpc>
                <a:spcPts val="5320"/>
              </a:lnSpc>
            </a:pPr>
            <a:r>
              <a:rPr lang="en-US" sz="3800">
                <a:solidFill>
                  <a:srgbClr val="110E18"/>
                </a:solidFill>
                <a:latin typeface="Kurale"/>
                <a:ea typeface="Kurale"/>
                <a:cs typeface="Kurale"/>
                <a:sym typeface="Kurale"/>
              </a:rPr>
              <a:t> * wychowawcy, </a:t>
            </a:r>
          </a:p>
          <a:p>
            <a:pPr algn="ctr">
              <a:lnSpc>
                <a:spcPts val="5320"/>
              </a:lnSpc>
            </a:pPr>
            <a:r>
              <a:rPr lang="en-US" sz="3800">
                <a:solidFill>
                  <a:srgbClr val="110E18"/>
                </a:solidFill>
                <a:latin typeface="Kurale"/>
                <a:ea typeface="Kurale"/>
                <a:cs typeface="Kurale"/>
                <a:sym typeface="Kurale"/>
              </a:rPr>
              <a:t> * pedagoga szkolnego, </a:t>
            </a:r>
          </a:p>
          <a:p>
            <a:pPr algn="ctr">
              <a:lnSpc>
                <a:spcPts val="5320"/>
              </a:lnSpc>
            </a:pPr>
            <a:r>
              <a:rPr lang="en-US" sz="3800">
                <a:solidFill>
                  <a:srgbClr val="110E18"/>
                </a:solidFill>
                <a:latin typeface="Kurale"/>
                <a:ea typeface="Kurale"/>
                <a:cs typeface="Kurale"/>
                <a:sym typeface="Kurale"/>
              </a:rPr>
              <a:t> * psychologa, </a:t>
            </a:r>
          </a:p>
          <a:p>
            <a:pPr algn="ctr">
              <a:lnSpc>
                <a:spcPts val="5320"/>
              </a:lnSpc>
            </a:pPr>
            <a:r>
              <a:rPr lang="en-US" sz="3800">
                <a:solidFill>
                  <a:srgbClr val="110E18"/>
                </a:solidFill>
                <a:latin typeface="Kurale"/>
                <a:ea typeface="Kurale"/>
                <a:cs typeface="Kurale"/>
                <a:sym typeface="Kurale"/>
              </a:rPr>
              <a:t> * ulubionego nauczyciela, </a:t>
            </a:r>
          </a:p>
          <a:p>
            <a:pPr algn="ctr">
              <a:lnSpc>
                <a:spcPts val="5320"/>
              </a:lnSpc>
            </a:pPr>
            <a:r>
              <a:rPr lang="en-US" sz="3800">
                <a:solidFill>
                  <a:srgbClr val="110E18"/>
                </a:solidFill>
                <a:latin typeface="Kurale"/>
                <a:ea typeface="Kurale"/>
                <a:cs typeface="Kurale"/>
                <a:sym typeface="Kurale"/>
              </a:rPr>
              <a:t> * lub innego dorosłego, któremu ufasz.</a:t>
            </a:r>
          </a:p>
        </p:txBody>
      </p:sp>
      <p:sp>
        <p:nvSpPr>
          <p:cNvPr id="18" name="Freeform 18"/>
          <p:cNvSpPr/>
          <p:nvPr/>
        </p:nvSpPr>
        <p:spPr>
          <a:xfrm flipH="1">
            <a:off x="356814" y="5537097"/>
            <a:ext cx="4658070" cy="4741038"/>
          </a:xfrm>
          <a:custGeom>
            <a:avLst/>
            <a:gdLst/>
            <a:ahLst/>
            <a:cxnLst/>
            <a:rect l="l" t="t" r="r" b="b"/>
            <a:pathLst>
              <a:path w="4658070" h="4741038">
                <a:moveTo>
                  <a:pt x="4658069" y="0"/>
                </a:moveTo>
                <a:lnTo>
                  <a:pt x="0" y="0"/>
                </a:lnTo>
                <a:lnTo>
                  <a:pt x="0" y="4741038"/>
                </a:lnTo>
                <a:lnTo>
                  <a:pt x="4658069" y="4741038"/>
                </a:lnTo>
                <a:lnTo>
                  <a:pt x="4658069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 rot="3146640">
            <a:off x="15750824" y="7754465"/>
            <a:ext cx="2382434" cy="2508718"/>
            <a:chOff x="0" y="0"/>
            <a:chExt cx="3176579" cy="3344957"/>
          </a:xfrm>
        </p:grpSpPr>
        <p:sp>
          <p:nvSpPr>
            <p:cNvPr id="20" name="Freeform 20"/>
            <p:cNvSpPr/>
            <p:nvPr/>
          </p:nvSpPr>
          <p:spPr>
            <a:xfrm rot="5871076">
              <a:off x="115178" y="56095"/>
              <a:ext cx="1314322" cy="1378057"/>
            </a:xfrm>
            <a:custGeom>
              <a:avLst/>
              <a:gdLst/>
              <a:ahLst/>
              <a:cxnLst/>
              <a:rect l="l" t="t" r="r" b="b"/>
              <a:pathLst>
                <a:path w="1314322" h="1378057">
                  <a:moveTo>
                    <a:pt x="0" y="0"/>
                  </a:moveTo>
                  <a:lnTo>
                    <a:pt x="1314322" y="0"/>
                  </a:lnTo>
                  <a:lnTo>
                    <a:pt x="1314322" y="1378057"/>
                  </a:lnTo>
                  <a:lnTo>
                    <a:pt x="0" y="1378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 rot="-9991959">
              <a:off x="1719858" y="1226379"/>
              <a:ext cx="1314322" cy="1378057"/>
            </a:xfrm>
            <a:custGeom>
              <a:avLst/>
              <a:gdLst/>
              <a:ahLst/>
              <a:cxnLst/>
              <a:rect l="l" t="t" r="r" b="b"/>
              <a:pathLst>
                <a:path w="1314322" h="1378057">
                  <a:moveTo>
                    <a:pt x="0" y="0"/>
                  </a:moveTo>
                  <a:lnTo>
                    <a:pt x="1314322" y="0"/>
                  </a:lnTo>
                  <a:lnTo>
                    <a:pt x="1314322" y="1378057"/>
                  </a:lnTo>
                  <a:lnTo>
                    <a:pt x="0" y="1378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=""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 rot="2245436">
              <a:off x="473625" y="1709367"/>
              <a:ext cx="1314322" cy="1378057"/>
            </a:xfrm>
            <a:custGeom>
              <a:avLst/>
              <a:gdLst/>
              <a:ahLst/>
              <a:cxnLst/>
              <a:rect l="l" t="t" r="r" b="b"/>
              <a:pathLst>
                <a:path w="1314322" h="1378057">
                  <a:moveTo>
                    <a:pt x="0" y="0"/>
                  </a:moveTo>
                  <a:lnTo>
                    <a:pt x="1314322" y="0"/>
                  </a:lnTo>
                  <a:lnTo>
                    <a:pt x="1314322" y="1378058"/>
                  </a:lnTo>
                  <a:lnTo>
                    <a:pt x="0" y="13780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=""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3" name="Freeform 23"/>
          <p:cNvSpPr/>
          <p:nvPr/>
        </p:nvSpPr>
        <p:spPr>
          <a:xfrm>
            <a:off x="2685849" y="6024512"/>
            <a:ext cx="2033670" cy="1663803"/>
          </a:xfrm>
          <a:custGeom>
            <a:avLst/>
            <a:gdLst/>
            <a:ahLst/>
            <a:cxnLst/>
            <a:rect l="l" t="t" r="r" b="b"/>
            <a:pathLst>
              <a:path w="2033670" h="1663803">
                <a:moveTo>
                  <a:pt x="0" y="0"/>
                </a:moveTo>
                <a:lnTo>
                  <a:pt x="2033669" y="0"/>
                </a:lnTo>
                <a:lnTo>
                  <a:pt x="2033669" y="1663803"/>
                </a:lnTo>
                <a:lnTo>
                  <a:pt x="0" y="166380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13647878" y="6784333"/>
            <a:ext cx="1989077" cy="1780224"/>
          </a:xfrm>
          <a:custGeom>
            <a:avLst/>
            <a:gdLst/>
            <a:ahLst/>
            <a:cxnLst/>
            <a:rect l="l" t="t" r="r" b="b"/>
            <a:pathLst>
              <a:path w="1989077" h="1780224">
                <a:moveTo>
                  <a:pt x="0" y="0"/>
                </a:moveTo>
                <a:lnTo>
                  <a:pt x="1989077" y="0"/>
                </a:lnTo>
                <a:lnTo>
                  <a:pt x="1989077" y="1780225"/>
                </a:lnTo>
                <a:lnTo>
                  <a:pt x="0" y="178022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 rot="-2104014">
            <a:off x="1119125" y="1172488"/>
            <a:ext cx="4862142" cy="4296366"/>
          </a:xfrm>
          <a:custGeom>
            <a:avLst/>
            <a:gdLst/>
            <a:ahLst/>
            <a:cxnLst/>
            <a:rect l="l" t="t" r="r" b="b"/>
            <a:pathLst>
              <a:path w="4862142" h="4296366">
                <a:moveTo>
                  <a:pt x="0" y="0"/>
                </a:moveTo>
                <a:lnTo>
                  <a:pt x="4862142" y="0"/>
                </a:lnTo>
                <a:lnTo>
                  <a:pt x="4862142" y="4296365"/>
                </a:lnTo>
                <a:lnTo>
                  <a:pt x="0" y="42963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2065908" y="1243540"/>
            <a:ext cx="14694905" cy="7797088"/>
            <a:chOff x="0" y="0"/>
            <a:chExt cx="19593207" cy="10396118"/>
          </a:xfrm>
        </p:grpSpPr>
        <p:grpSp>
          <p:nvGrpSpPr>
            <p:cNvPr id="5" name="Group 5"/>
            <p:cNvGrpSpPr/>
            <p:nvPr/>
          </p:nvGrpSpPr>
          <p:grpSpPr>
            <a:xfrm rot="-208414">
              <a:off x="258018" y="562785"/>
              <a:ext cx="18853012" cy="9088764"/>
              <a:chOff x="0" y="0"/>
              <a:chExt cx="3348378" cy="1614204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34837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348378" h="1614204">
                    <a:moveTo>
                      <a:pt x="0" y="0"/>
                    </a:moveTo>
                    <a:lnTo>
                      <a:pt x="3348378" y="0"/>
                    </a:lnTo>
                    <a:lnTo>
                      <a:pt x="334837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334837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 rot="191834">
              <a:off x="505158" y="788784"/>
              <a:ext cx="18849263" cy="9088764"/>
              <a:chOff x="0" y="0"/>
              <a:chExt cx="3347712" cy="161420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347712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347712" h="1614204">
                    <a:moveTo>
                      <a:pt x="0" y="0"/>
                    </a:moveTo>
                    <a:lnTo>
                      <a:pt x="3347712" y="0"/>
                    </a:lnTo>
                    <a:lnTo>
                      <a:pt x="3347712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3347712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-66823">
              <a:off x="519269" y="788784"/>
              <a:ext cx="18821042" cy="9088764"/>
              <a:chOff x="0" y="0"/>
              <a:chExt cx="3342700" cy="1614204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342700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342700" h="1614204">
                    <a:moveTo>
                      <a:pt x="0" y="0"/>
                    </a:moveTo>
                    <a:lnTo>
                      <a:pt x="3342700" y="0"/>
                    </a:lnTo>
                    <a:lnTo>
                      <a:pt x="3342700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3342700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526800" y="788784"/>
              <a:ext cx="18805978" cy="9088764"/>
              <a:chOff x="0" y="0"/>
              <a:chExt cx="3340024" cy="1614204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3340024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340024" h="1614204">
                    <a:moveTo>
                      <a:pt x="0" y="0"/>
                    </a:moveTo>
                    <a:lnTo>
                      <a:pt x="3340024" y="0"/>
                    </a:lnTo>
                    <a:lnTo>
                      <a:pt x="3340024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3340024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7" name="Freeform 17"/>
          <p:cNvSpPr/>
          <p:nvPr/>
        </p:nvSpPr>
        <p:spPr>
          <a:xfrm rot="9259338" flipH="1">
            <a:off x="14935163" y="7296770"/>
            <a:ext cx="2463675" cy="3249451"/>
          </a:xfrm>
          <a:custGeom>
            <a:avLst/>
            <a:gdLst/>
            <a:ahLst/>
            <a:cxnLst/>
            <a:rect l="l" t="t" r="r" b="b"/>
            <a:pathLst>
              <a:path w="2463675" h="3249451">
                <a:moveTo>
                  <a:pt x="2463674" y="0"/>
                </a:moveTo>
                <a:lnTo>
                  <a:pt x="0" y="0"/>
                </a:lnTo>
                <a:lnTo>
                  <a:pt x="0" y="3249451"/>
                </a:lnTo>
                <a:lnTo>
                  <a:pt x="2463674" y="3249451"/>
                </a:lnTo>
                <a:lnTo>
                  <a:pt x="2463674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15169228" y="-301732"/>
            <a:ext cx="3533862" cy="3381444"/>
            <a:chOff x="0" y="0"/>
            <a:chExt cx="4711816" cy="4508593"/>
          </a:xfrm>
        </p:grpSpPr>
        <p:sp>
          <p:nvSpPr>
            <p:cNvPr id="19" name="Freeform 19"/>
            <p:cNvSpPr/>
            <p:nvPr/>
          </p:nvSpPr>
          <p:spPr>
            <a:xfrm rot="5002884">
              <a:off x="148194" y="62100"/>
              <a:ext cx="1890659" cy="1982343"/>
            </a:xfrm>
            <a:custGeom>
              <a:avLst/>
              <a:gdLst/>
              <a:ahLst/>
              <a:cxnLst/>
              <a:rect l="l" t="t" r="r" b="b"/>
              <a:pathLst>
                <a:path w="1890659" h="1982343">
                  <a:moveTo>
                    <a:pt x="0" y="0"/>
                  </a:moveTo>
                  <a:lnTo>
                    <a:pt x="1890660" y="0"/>
                  </a:lnTo>
                  <a:lnTo>
                    <a:pt x="1890660" y="1982343"/>
                  </a:lnTo>
                  <a:lnTo>
                    <a:pt x="0" y="19823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 rot="10739848">
              <a:off x="2803959" y="1115372"/>
              <a:ext cx="1890659" cy="1982343"/>
            </a:xfrm>
            <a:custGeom>
              <a:avLst/>
              <a:gdLst/>
              <a:ahLst/>
              <a:cxnLst/>
              <a:rect l="l" t="t" r="r" b="b"/>
              <a:pathLst>
                <a:path w="1890659" h="1982343">
                  <a:moveTo>
                    <a:pt x="0" y="0"/>
                  </a:moveTo>
                  <a:lnTo>
                    <a:pt x="1890660" y="0"/>
                  </a:lnTo>
                  <a:lnTo>
                    <a:pt x="1890660" y="1982342"/>
                  </a:lnTo>
                  <a:lnTo>
                    <a:pt x="0" y="19823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=""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 rot="1377244">
              <a:off x="1241718" y="2236061"/>
              <a:ext cx="1890659" cy="1982343"/>
            </a:xfrm>
            <a:custGeom>
              <a:avLst/>
              <a:gdLst/>
              <a:ahLst/>
              <a:cxnLst/>
              <a:rect l="l" t="t" r="r" b="b"/>
              <a:pathLst>
                <a:path w="1890659" h="1982343">
                  <a:moveTo>
                    <a:pt x="0" y="0"/>
                  </a:moveTo>
                  <a:lnTo>
                    <a:pt x="1890659" y="0"/>
                  </a:lnTo>
                  <a:lnTo>
                    <a:pt x="1890659" y="1982343"/>
                  </a:lnTo>
                  <a:lnTo>
                    <a:pt x="0" y="19823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=""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2" name="Freeform 22"/>
          <p:cNvSpPr/>
          <p:nvPr/>
        </p:nvSpPr>
        <p:spPr>
          <a:xfrm rot="-5130068">
            <a:off x="-1522480" y="6898471"/>
            <a:ext cx="4504411" cy="4584642"/>
          </a:xfrm>
          <a:custGeom>
            <a:avLst/>
            <a:gdLst/>
            <a:ahLst/>
            <a:cxnLst/>
            <a:rect l="l" t="t" r="r" b="b"/>
            <a:pathLst>
              <a:path w="4504411" h="4584642">
                <a:moveTo>
                  <a:pt x="0" y="0"/>
                </a:moveTo>
                <a:lnTo>
                  <a:pt x="4504411" y="0"/>
                </a:lnTo>
                <a:lnTo>
                  <a:pt x="4504411" y="4584642"/>
                </a:lnTo>
                <a:lnTo>
                  <a:pt x="0" y="458464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2704230" y="2051387"/>
            <a:ext cx="13674797" cy="6166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72"/>
              </a:lnSpc>
            </a:pPr>
            <a:r>
              <a:rPr lang="en-US" sz="5021">
                <a:solidFill>
                  <a:srgbClr val="FF5757"/>
                </a:solidFill>
                <a:latin typeface="Kurale"/>
                <a:ea typeface="Kurale"/>
                <a:cs typeface="Kurale"/>
                <a:sym typeface="Kurale"/>
              </a:rPr>
              <a:t>NUMERY ALARMOWE!</a:t>
            </a:r>
          </a:p>
          <a:p>
            <a:pPr algn="ctr">
              <a:lnSpc>
                <a:spcPts val="2857"/>
              </a:lnSpc>
            </a:pPr>
            <a:endParaRPr lang="en-US" sz="5021">
              <a:solidFill>
                <a:srgbClr val="FF5757"/>
              </a:solidFill>
              <a:latin typeface="Kurale"/>
              <a:ea typeface="Kurale"/>
              <a:cs typeface="Kurale"/>
              <a:sym typeface="Kurale"/>
            </a:endParaRPr>
          </a:p>
          <a:p>
            <a:pPr algn="l">
              <a:lnSpc>
                <a:spcPts val="4432"/>
              </a:lnSpc>
            </a:pPr>
            <a:r>
              <a:rPr lang="en-US" sz="4221">
                <a:solidFill>
                  <a:srgbClr val="FF5757"/>
                </a:solidFill>
                <a:latin typeface="Kurale"/>
                <a:ea typeface="Kurale"/>
                <a:cs typeface="Kurale"/>
                <a:sym typeface="Kurale"/>
              </a:rPr>
              <a:t>116 111-</a:t>
            </a:r>
            <a:r>
              <a:rPr lang="en-US" sz="422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Telefon zaufania dla dzieci i młodzieży</a:t>
            </a:r>
          </a:p>
          <a:p>
            <a:pPr algn="l">
              <a:lnSpc>
                <a:spcPts val="4559"/>
              </a:lnSpc>
            </a:pPr>
            <a:endParaRPr lang="en-US" sz="4221">
              <a:solidFill>
                <a:srgbClr val="000000"/>
              </a:solidFill>
              <a:latin typeface="Kurale"/>
              <a:ea typeface="Kurale"/>
              <a:cs typeface="Kurale"/>
              <a:sym typeface="Kurale"/>
            </a:endParaRPr>
          </a:p>
          <a:p>
            <a:pPr algn="l">
              <a:lnSpc>
                <a:spcPts val="4559"/>
              </a:lnSpc>
            </a:pPr>
            <a:r>
              <a:rPr lang="en-US" sz="4221">
                <a:solidFill>
                  <a:srgbClr val="FF5757"/>
                </a:solidFill>
                <a:latin typeface="Kurale"/>
                <a:ea typeface="Kurale"/>
                <a:cs typeface="Kurale"/>
                <a:sym typeface="Kurale"/>
              </a:rPr>
              <a:t>800 12 12 12-</a:t>
            </a:r>
            <a:r>
              <a:rPr lang="en-US" sz="422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Dziecięcy telefon zaufania Rzecznika Praw Dziecka</a:t>
            </a:r>
          </a:p>
          <a:p>
            <a:pPr algn="l">
              <a:lnSpc>
                <a:spcPts val="4559"/>
              </a:lnSpc>
            </a:pPr>
            <a:endParaRPr lang="en-US" sz="4221">
              <a:solidFill>
                <a:srgbClr val="000000"/>
              </a:solidFill>
              <a:latin typeface="Kurale"/>
              <a:ea typeface="Kurale"/>
              <a:cs typeface="Kurale"/>
              <a:sym typeface="Kurale"/>
            </a:endParaRPr>
          </a:p>
          <a:p>
            <a:pPr algn="l">
              <a:lnSpc>
                <a:spcPts val="4559"/>
              </a:lnSpc>
            </a:pPr>
            <a:r>
              <a:rPr lang="en-US" sz="4221">
                <a:solidFill>
                  <a:srgbClr val="FF5757"/>
                </a:solidFill>
                <a:latin typeface="Kurale"/>
                <a:ea typeface="Kurale"/>
                <a:cs typeface="Kurale"/>
                <a:sym typeface="Kurale"/>
              </a:rPr>
              <a:t>800 120 002-</a:t>
            </a:r>
            <a:r>
              <a:rPr lang="en-US" sz="422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Ogólnopolski telefon dla ofiar przemocy w rodzinie „Niebieska linia”</a:t>
            </a:r>
          </a:p>
          <a:p>
            <a:pPr algn="l">
              <a:lnSpc>
                <a:spcPts val="4559"/>
              </a:lnSpc>
            </a:pPr>
            <a:endParaRPr lang="en-US" sz="4221">
              <a:solidFill>
                <a:srgbClr val="000000"/>
              </a:solidFill>
              <a:latin typeface="Kurale"/>
              <a:ea typeface="Kurale"/>
              <a:cs typeface="Kurale"/>
              <a:sym typeface="Kurale"/>
            </a:endParaRPr>
          </a:p>
          <a:p>
            <a:pPr algn="l">
              <a:lnSpc>
                <a:spcPts val="4559"/>
              </a:lnSpc>
            </a:pPr>
            <a:r>
              <a:rPr lang="en-US" sz="4221">
                <a:solidFill>
                  <a:srgbClr val="FF5757"/>
                </a:solidFill>
                <a:latin typeface="Kurale"/>
                <a:ea typeface="Kurale"/>
                <a:cs typeface="Kurale"/>
                <a:sym typeface="Kurale"/>
              </a:rPr>
              <a:t>800 120 226-</a:t>
            </a:r>
            <a:r>
              <a:rPr lang="en-US" sz="422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Policyjny telefon zaufania</a:t>
            </a:r>
          </a:p>
        </p:txBody>
      </p:sp>
      <p:sp>
        <p:nvSpPr>
          <p:cNvPr id="24" name="Freeform 24"/>
          <p:cNvSpPr/>
          <p:nvPr/>
        </p:nvSpPr>
        <p:spPr>
          <a:xfrm>
            <a:off x="13511708" y="1763397"/>
            <a:ext cx="2317314" cy="2360228"/>
          </a:xfrm>
          <a:custGeom>
            <a:avLst/>
            <a:gdLst/>
            <a:ahLst/>
            <a:cxnLst/>
            <a:rect l="l" t="t" r="r" b="b"/>
            <a:pathLst>
              <a:path w="2317314" h="2360228">
                <a:moveTo>
                  <a:pt x="0" y="0"/>
                </a:moveTo>
                <a:lnTo>
                  <a:pt x="2317314" y="0"/>
                </a:lnTo>
                <a:lnTo>
                  <a:pt x="2317314" y="2360228"/>
                </a:lnTo>
                <a:lnTo>
                  <a:pt x="0" y="236022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 rot="5871076">
            <a:off x="-250277" y="8177639"/>
            <a:ext cx="985742" cy="1033543"/>
          </a:xfrm>
          <a:custGeom>
            <a:avLst/>
            <a:gdLst/>
            <a:ahLst/>
            <a:cxnLst/>
            <a:rect l="l" t="t" r="r" b="b"/>
            <a:pathLst>
              <a:path w="985742" h="1033543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9991959">
            <a:off x="953233" y="9055351"/>
            <a:ext cx="985742" cy="1033543"/>
          </a:xfrm>
          <a:custGeom>
            <a:avLst/>
            <a:gdLst/>
            <a:ahLst/>
            <a:cxnLst/>
            <a:rect l="l" t="t" r="r" b="b"/>
            <a:pathLst>
              <a:path w="985742" h="1033543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2245436">
            <a:off x="18558" y="9417593"/>
            <a:ext cx="985742" cy="1033543"/>
          </a:xfrm>
          <a:custGeom>
            <a:avLst/>
            <a:gdLst/>
            <a:ahLst/>
            <a:cxnLst/>
            <a:rect l="l" t="t" r="r" b="b"/>
            <a:pathLst>
              <a:path w="985742" h="1033543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5400000">
            <a:off x="2170719" y="1235203"/>
            <a:ext cx="7062817" cy="10119163"/>
          </a:xfrm>
          <a:custGeom>
            <a:avLst/>
            <a:gdLst/>
            <a:ahLst/>
            <a:cxnLst/>
            <a:rect l="l" t="t" r="r" b="b"/>
            <a:pathLst>
              <a:path w="7062817" h="10119163">
                <a:moveTo>
                  <a:pt x="0" y="0"/>
                </a:moveTo>
                <a:lnTo>
                  <a:pt x="7062817" y="0"/>
                </a:lnTo>
                <a:lnTo>
                  <a:pt x="7062817" y="10119162"/>
                </a:lnTo>
                <a:lnTo>
                  <a:pt x="0" y="1011916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 l="-519" r="-519"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642546" y="813064"/>
            <a:ext cx="17035072" cy="1800486"/>
            <a:chOff x="0" y="0"/>
            <a:chExt cx="4486603" cy="47420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486603" cy="474202"/>
            </a:xfrm>
            <a:custGeom>
              <a:avLst/>
              <a:gdLst/>
              <a:ahLst/>
              <a:cxnLst/>
              <a:rect l="l" t="t" r="r" b="b"/>
              <a:pathLst>
                <a:path w="4486603" h="474202">
                  <a:moveTo>
                    <a:pt x="4486603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86603" y="474202"/>
                  </a:lnTo>
                  <a:lnTo>
                    <a:pt x="4385003" y="237101"/>
                  </a:lnTo>
                  <a:lnTo>
                    <a:pt x="4486603" y="0"/>
                  </a:lnTo>
                  <a:close/>
                </a:path>
              </a:pathLst>
            </a:custGeom>
            <a:solidFill>
              <a:srgbClr val="3D4984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88900" y="-38100"/>
              <a:ext cx="4308803" cy="51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48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1430053" y="3147916"/>
            <a:ext cx="4560484" cy="4369470"/>
            <a:chOff x="0" y="0"/>
            <a:chExt cx="6080645" cy="582596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739369" cy="5825960"/>
            </a:xfrm>
            <a:custGeom>
              <a:avLst/>
              <a:gdLst/>
              <a:ahLst/>
              <a:cxnLst/>
              <a:rect l="l" t="t" r="r" b="b"/>
              <a:pathLst>
                <a:path w="5739369" h="5825960">
                  <a:moveTo>
                    <a:pt x="0" y="0"/>
                  </a:moveTo>
                  <a:lnTo>
                    <a:pt x="5739369" y="0"/>
                  </a:lnTo>
                  <a:lnTo>
                    <a:pt x="5739369" y="5825960"/>
                  </a:lnTo>
                  <a:lnTo>
                    <a:pt x="0" y="58259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=""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341276" y="0"/>
              <a:ext cx="5739369" cy="5825960"/>
            </a:xfrm>
            <a:custGeom>
              <a:avLst/>
              <a:gdLst/>
              <a:ahLst/>
              <a:cxnLst/>
              <a:rect l="l" t="t" r="r" b="b"/>
              <a:pathLst>
                <a:path w="5739369" h="5825960">
                  <a:moveTo>
                    <a:pt x="0" y="0"/>
                  </a:moveTo>
                  <a:lnTo>
                    <a:pt x="5739369" y="0"/>
                  </a:lnTo>
                  <a:lnTo>
                    <a:pt x="5739369" y="5825960"/>
                  </a:lnTo>
                  <a:lnTo>
                    <a:pt x="0" y="58259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=""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3" name="Freeform 13"/>
          <p:cNvSpPr/>
          <p:nvPr/>
        </p:nvSpPr>
        <p:spPr>
          <a:xfrm rot="-10800000">
            <a:off x="14655410" y="7149579"/>
            <a:ext cx="3946039" cy="4016325"/>
          </a:xfrm>
          <a:custGeom>
            <a:avLst/>
            <a:gdLst/>
            <a:ahLst/>
            <a:cxnLst/>
            <a:rect l="l" t="t" r="r" b="b"/>
            <a:pathLst>
              <a:path w="3946039" h="4016325">
                <a:moveTo>
                  <a:pt x="0" y="0"/>
                </a:moveTo>
                <a:lnTo>
                  <a:pt x="3946039" y="0"/>
                </a:lnTo>
                <a:lnTo>
                  <a:pt x="3946039" y="4016324"/>
                </a:lnTo>
                <a:lnTo>
                  <a:pt x="0" y="401632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535262">
            <a:off x="10192756" y="6974591"/>
            <a:ext cx="3000387" cy="3000387"/>
          </a:xfrm>
          <a:custGeom>
            <a:avLst/>
            <a:gdLst/>
            <a:ahLst/>
            <a:cxnLst/>
            <a:rect l="l" t="t" r="r" b="b"/>
            <a:pathLst>
              <a:path w="3000387" h="3000387">
                <a:moveTo>
                  <a:pt x="0" y="0"/>
                </a:moveTo>
                <a:lnTo>
                  <a:pt x="3000386" y="0"/>
                </a:lnTo>
                <a:lnTo>
                  <a:pt x="3000386" y="3000387"/>
                </a:lnTo>
                <a:lnTo>
                  <a:pt x="0" y="3000387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028700" y="1072774"/>
            <a:ext cx="16387084" cy="987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35"/>
              </a:lnSpc>
              <a:spcBef>
                <a:spcPct val="0"/>
              </a:spcBef>
            </a:pPr>
            <a:r>
              <a:rPr lang="en-US" sz="5739">
                <a:solidFill>
                  <a:srgbClr val="FFFFFF"/>
                </a:solidFill>
                <a:latin typeface="Kurale"/>
                <a:ea typeface="Kurale"/>
                <a:cs typeface="Kurale"/>
                <a:sym typeface="Kurale"/>
              </a:rPr>
              <a:t>CO TO SĄ STANDARDY OCHRONY MAŁOLETNICH?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828669" y="3145823"/>
            <a:ext cx="8430168" cy="6408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92"/>
              </a:lnSpc>
              <a:spcBef>
                <a:spcPct val="0"/>
              </a:spcBef>
            </a:pPr>
            <a:r>
              <a:rPr lang="en-US" sz="6066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To dokument, który zawiera procedury </a:t>
            </a:r>
          </a:p>
          <a:p>
            <a:pPr algn="ctr">
              <a:lnSpc>
                <a:spcPts val="8492"/>
              </a:lnSpc>
              <a:spcBef>
                <a:spcPct val="0"/>
              </a:spcBef>
            </a:pPr>
            <a:r>
              <a:rPr lang="en-US" sz="6066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i zasady dzięki, </a:t>
            </a:r>
          </a:p>
          <a:p>
            <a:pPr algn="ctr">
              <a:lnSpc>
                <a:spcPts val="8492"/>
              </a:lnSpc>
              <a:spcBef>
                <a:spcPct val="0"/>
              </a:spcBef>
            </a:pPr>
            <a:r>
              <a:rPr lang="en-US" sz="6066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którym każdy uczeń </a:t>
            </a:r>
          </a:p>
          <a:p>
            <a:pPr algn="ctr">
              <a:lnSpc>
                <a:spcPts val="8492"/>
              </a:lnSpc>
              <a:spcBef>
                <a:spcPct val="0"/>
              </a:spcBef>
            </a:pPr>
            <a:r>
              <a:rPr lang="en-US" sz="6066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w szkole może czuć się bezpiecznie 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 rot="5871076">
            <a:off x="-250277" y="8177639"/>
            <a:ext cx="985742" cy="1033543"/>
          </a:xfrm>
          <a:custGeom>
            <a:avLst/>
            <a:gdLst/>
            <a:ahLst/>
            <a:cxnLst/>
            <a:rect l="l" t="t" r="r" b="b"/>
            <a:pathLst>
              <a:path w="985742" h="1033543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9991959">
            <a:off x="953233" y="9055351"/>
            <a:ext cx="985742" cy="1033543"/>
          </a:xfrm>
          <a:custGeom>
            <a:avLst/>
            <a:gdLst/>
            <a:ahLst/>
            <a:cxnLst/>
            <a:rect l="l" t="t" r="r" b="b"/>
            <a:pathLst>
              <a:path w="985742" h="1033543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2245436">
            <a:off x="18558" y="9417593"/>
            <a:ext cx="985742" cy="1033543"/>
          </a:xfrm>
          <a:custGeom>
            <a:avLst/>
            <a:gdLst/>
            <a:ahLst/>
            <a:cxnLst/>
            <a:rect l="l" t="t" r="r" b="b"/>
            <a:pathLst>
              <a:path w="985742" h="1033543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5400000">
            <a:off x="2249321" y="1156601"/>
            <a:ext cx="7426095" cy="10639644"/>
          </a:xfrm>
          <a:custGeom>
            <a:avLst/>
            <a:gdLst/>
            <a:ahLst/>
            <a:cxnLst/>
            <a:rect l="l" t="t" r="r" b="b"/>
            <a:pathLst>
              <a:path w="7426095" h="10639644">
                <a:moveTo>
                  <a:pt x="0" y="0"/>
                </a:moveTo>
                <a:lnTo>
                  <a:pt x="7426094" y="0"/>
                </a:lnTo>
                <a:lnTo>
                  <a:pt x="7426094" y="10639643"/>
                </a:lnTo>
                <a:lnTo>
                  <a:pt x="0" y="1063964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 l="-519" r="-519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949545" y="3002302"/>
            <a:ext cx="8924262" cy="6365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6049" lvl="1" indent="-413025" algn="l">
              <a:lnSpc>
                <a:spcPts val="4132"/>
              </a:lnSpc>
              <a:buFont typeface="Arial"/>
              <a:buChar char="•"/>
            </a:pPr>
            <a:r>
              <a:rPr lang="en-US" sz="3826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Regulacje dotyczące zatrudniania pracowników. </a:t>
            </a:r>
          </a:p>
          <a:p>
            <a:pPr algn="l">
              <a:lnSpc>
                <a:spcPts val="4132"/>
              </a:lnSpc>
            </a:pPr>
            <a:r>
              <a:rPr lang="en-US" sz="3826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</a:p>
          <a:p>
            <a:pPr marL="826049" lvl="1" indent="-413025" algn="l">
              <a:lnSpc>
                <a:spcPts val="4132"/>
              </a:lnSpc>
              <a:buFont typeface="Arial"/>
              <a:buChar char="•"/>
            </a:pPr>
            <a:r>
              <a:rPr lang="en-US" sz="3826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Procesy postępowania w przypadku podejrzeń o krzywdzenie dziecka.</a:t>
            </a:r>
          </a:p>
          <a:p>
            <a:pPr algn="l">
              <a:lnSpc>
                <a:spcPts val="4132"/>
              </a:lnSpc>
            </a:pPr>
            <a:endParaRPr lang="en-US" sz="3826">
              <a:solidFill>
                <a:srgbClr val="000000"/>
              </a:solidFill>
              <a:latin typeface="Kurale"/>
              <a:ea typeface="Kurale"/>
              <a:cs typeface="Kurale"/>
              <a:sym typeface="Kurale"/>
            </a:endParaRPr>
          </a:p>
          <a:p>
            <a:pPr marL="826049" lvl="1" indent="-413025" algn="l">
              <a:lnSpc>
                <a:spcPts val="4132"/>
              </a:lnSpc>
              <a:buFont typeface="Arial"/>
              <a:buChar char="•"/>
            </a:pPr>
            <a:r>
              <a:rPr lang="en-US" sz="3826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Zasady postępowania w przypadkach zagrożenia bezpieczeństwa dziecka.</a:t>
            </a:r>
          </a:p>
          <a:p>
            <a:pPr algn="l">
              <a:lnSpc>
                <a:spcPts val="4132"/>
              </a:lnSpc>
            </a:pPr>
            <a:r>
              <a:rPr lang="en-US" sz="3826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</a:p>
          <a:p>
            <a:pPr marL="864064" lvl="1" indent="-432032" algn="l">
              <a:lnSpc>
                <a:spcPts val="4322"/>
              </a:lnSpc>
              <a:buFont typeface="Arial"/>
              <a:buChar char="•"/>
            </a:pPr>
            <a:r>
              <a:rPr lang="en-US" sz="4002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Zasady bezpiecznego kontaktu między personelem a uczniami oraz w relacjach między uczniami.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642546" y="813064"/>
            <a:ext cx="17035072" cy="1800486"/>
            <a:chOff x="0" y="0"/>
            <a:chExt cx="4486603" cy="47420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486603" cy="474202"/>
            </a:xfrm>
            <a:custGeom>
              <a:avLst/>
              <a:gdLst/>
              <a:ahLst/>
              <a:cxnLst/>
              <a:rect l="l" t="t" r="r" b="b"/>
              <a:pathLst>
                <a:path w="4486603" h="474202">
                  <a:moveTo>
                    <a:pt x="4486603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86603" y="474202"/>
                  </a:lnTo>
                  <a:lnTo>
                    <a:pt x="4385003" y="237101"/>
                  </a:lnTo>
                  <a:lnTo>
                    <a:pt x="4486603" y="0"/>
                  </a:lnTo>
                  <a:close/>
                </a:path>
              </a:pathLst>
            </a:custGeom>
            <a:solidFill>
              <a:srgbClr val="3D4984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88900" y="-38100"/>
              <a:ext cx="4308803" cy="51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48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 rot="-10800000">
            <a:off x="14655410" y="7149579"/>
            <a:ext cx="3946039" cy="4016325"/>
          </a:xfrm>
          <a:custGeom>
            <a:avLst/>
            <a:gdLst/>
            <a:ahLst/>
            <a:cxnLst/>
            <a:rect l="l" t="t" r="r" b="b"/>
            <a:pathLst>
              <a:path w="3946039" h="4016325">
                <a:moveTo>
                  <a:pt x="0" y="0"/>
                </a:moveTo>
                <a:lnTo>
                  <a:pt x="3946039" y="0"/>
                </a:lnTo>
                <a:lnTo>
                  <a:pt x="3946039" y="4016324"/>
                </a:lnTo>
                <a:lnTo>
                  <a:pt x="0" y="401632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11786032" y="2964202"/>
            <a:ext cx="3920937" cy="4647386"/>
            <a:chOff x="0" y="0"/>
            <a:chExt cx="5227917" cy="619651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5066192" cy="5984516"/>
            </a:xfrm>
            <a:custGeom>
              <a:avLst/>
              <a:gdLst/>
              <a:ahLst/>
              <a:cxnLst/>
              <a:rect l="l" t="t" r="r" b="b"/>
              <a:pathLst>
                <a:path w="5066192" h="5984516">
                  <a:moveTo>
                    <a:pt x="0" y="0"/>
                  </a:moveTo>
                  <a:lnTo>
                    <a:pt x="5066192" y="0"/>
                  </a:lnTo>
                  <a:lnTo>
                    <a:pt x="5066192" y="5984516"/>
                  </a:lnTo>
                  <a:lnTo>
                    <a:pt x="0" y="59845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=""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161725" y="211999"/>
              <a:ext cx="5066192" cy="5984516"/>
            </a:xfrm>
            <a:custGeom>
              <a:avLst/>
              <a:gdLst/>
              <a:ahLst/>
              <a:cxnLst/>
              <a:rect l="l" t="t" r="r" b="b"/>
              <a:pathLst>
                <a:path w="5066192" h="5984516">
                  <a:moveTo>
                    <a:pt x="0" y="0"/>
                  </a:moveTo>
                  <a:lnTo>
                    <a:pt x="5066192" y="0"/>
                  </a:lnTo>
                  <a:lnTo>
                    <a:pt x="5066192" y="5984516"/>
                  </a:lnTo>
                  <a:lnTo>
                    <a:pt x="0" y="59845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=""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5" name="Freeform 15"/>
          <p:cNvSpPr/>
          <p:nvPr/>
        </p:nvSpPr>
        <p:spPr>
          <a:xfrm rot="1400345">
            <a:off x="13161719" y="6943309"/>
            <a:ext cx="2987383" cy="3052243"/>
          </a:xfrm>
          <a:custGeom>
            <a:avLst/>
            <a:gdLst/>
            <a:ahLst/>
            <a:cxnLst/>
            <a:rect l="l" t="t" r="r" b="b"/>
            <a:pathLst>
              <a:path w="2987383" h="3052243">
                <a:moveTo>
                  <a:pt x="0" y="0"/>
                </a:moveTo>
                <a:lnTo>
                  <a:pt x="2987383" y="0"/>
                </a:lnTo>
                <a:lnTo>
                  <a:pt x="2987383" y="3052243"/>
                </a:lnTo>
                <a:lnTo>
                  <a:pt x="0" y="3052243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1028700" y="634265"/>
            <a:ext cx="16412737" cy="1979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80"/>
              </a:lnSpc>
            </a:pPr>
            <a:r>
              <a:rPr lang="en-US" sz="5700">
                <a:solidFill>
                  <a:srgbClr val="FFFFFF"/>
                </a:solidFill>
                <a:latin typeface="Kurale"/>
                <a:ea typeface="Kurale"/>
                <a:cs typeface="Kurale"/>
                <a:sym typeface="Kurale"/>
              </a:rPr>
              <a:t>CO OBEJMUJĄ STANDARDY OCHRONY MAŁOLETNICH?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 rot="5871076">
            <a:off x="-250277" y="8177639"/>
            <a:ext cx="985742" cy="1033543"/>
          </a:xfrm>
          <a:custGeom>
            <a:avLst/>
            <a:gdLst/>
            <a:ahLst/>
            <a:cxnLst/>
            <a:rect l="l" t="t" r="r" b="b"/>
            <a:pathLst>
              <a:path w="985742" h="1033543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9991959">
            <a:off x="953233" y="9055351"/>
            <a:ext cx="985742" cy="1033543"/>
          </a:xfrm>
          <a:custGeom>
            <a:avLst/>
            <a:gdLst/>
            <a:ahLst/>
            <a:cxnLst/>
            <a:rect l="l" t="t" r="r" b="b"/>
            <a:pathLst>
              <a:path w="985742" h="1033543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2245436">
            <a:off x="18558" y="9417593"/>
            <a:ext cx="985742" cy="1033543"/>
          </a:xfrm>
          <a:custGeom>
            <a:avLst/>
            <a:gdLst/>
            <a:ahLst/>
            <a:cxnLst/>
            <a:rect l="l" t="t" r="r" b="b"/>
            <a:pathLst>
              <a:path w="985742" h="1033543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5400000">
            <a:off x="2194124" y="1211798"/>
            <a:ext cx="7170989" cy="10274144"/>
          </a:xfrm>
          <a:custGeom>
            <a:avLst/>
            <a:gdLst/>
            <a:ahLst/>
            <a:cxnLst/>
            <a:rect l="l" t="t" r="r" b="b"/>
            <a:pathLst>
              <a:path w="7170989" h="10274144">
                <a:moveTo>
                  <a:pt x="0" y="0"/>
                </a:moveTo>
                <a:lnTo>
                  <a:pt x="7170989" y="0"/>
                </a:lnTo>
                <a:lnTo>
                  <a:pt x="7170989" y="10274144"/>
                </a:lnTo>
                <a:lnTo>
                  <a:pt x="0" y="1027414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 l="-519" r="-519"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642546" y="813064"/>
            <a:ext cx="17035072" cy="1800486"/>
            <a:chOff x="0" y="0"/>
            <a:chExt cx="4486603" cy="47420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486603" cy="474202"/>
            </a:xfrm>
            <a:custGeom>
              <a:avLst/>
              <a:gdLst/>
              <a:ahLst/>
              <a:cxnLst/>
              <a:rect l="l" t="t" r="r" b="b"/>
              <a:pathLst>
                <a:path w="4486603" h="474202">
                  <a:moveTo>
                    <a:pt x="4486603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86603" y="474202"/>
                  </a:lnTo>
                  <a:lnTo>
                    <a:pt x="4385003" y="237101"/>
                  </a:lnTo>
                  <a:lnTo>
                    <a:pt x="4486603" y="0"/>
                  </a:lnTo>
                  <a:close/>
                </a:path>
              </a:pathLst>
            </a:custGeom>
            <a:solidFill>
              <a:srgbClr val="3D4984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88900" y="-38100"/>
              <a:ext cx="4308803" cy="51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48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216894" y="1007635"/>
            <a:ext cx="16230600" cy="2651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80"/>
              </a:lnSpc>
            </a:pPr>
            <a:r>
              <a:rPr lang="en-US" sz="5700">
                <a:solidFill>
                  <a:srgbClr val="FFFFFF"/>
                </a:solidFill>
                <a:latin typeface="Kurale"/>
                <a:ea typeface="Kurale"/>
                <a:cs typeface="Kurale"/>
                <a:sym typeface="Kurale"/>
              </a:rPr>
              <a:t>CZYM SĄ STANDARDY OCHRONY MAŁOLETNICH? </a:t>
            </a:r>
          </a:p>
          <a:p>
            <a:pPr algn="ctr">
              <a:lnSpc>
                <a:spcPts val="13719"/>
              </a:lnSpc>
            </a:pPr>
            <a:endParaRPr lang="en-US" sz="5700">
              <a:solidFill>
                <a:srgbClr val="FFFFFF"/>
              </a:solidFill>
              <a:latin typeface="Kurale"/>
              <a:ea typeface="Kurale"/>
              <a:cs typeface="Kurale"/>
              <a:sym typeface="Kurale"/>
            </a:endParaRPr>
          </a:p>
        </p:txBody>
      </p:sp>
      <p:sp>
        <p:nvSpPr>
          <p:cNvPr id="11" name="Freeform 11"/>
          <p:cNvSpPr/>
          <p:nvPr/>
        </p:nvSpPr>
        <p:spPr>
          <a:xfrm rot="-10800000">
            <a:off x="14655410" y="7149579"/>
            <a:ext cx="3946039" cy="4016325"/>
          </a:xfrm>
          <a:custGeom>
            <a:avLst/>
            <a:gdLst/>
            <a:ahLst/>
            <a:cxnLst/>
            <a:rect l="l" t="t" r="r" b="b"/>
            <a:pathLst>
              <a:path w="3946039" h="4016325">
                <a:moveTo>
                  <a:pt x="0" y="0"/>
                </a:moveTo>
                <a:lnTo>
                  <a:pt x="3946039" y="0"/>
                </a:lnTo>
                <a:lnTo>
                  <a:pt x="3946039" y="4016324"/>
                </a:lnTo>
                <a:lnTo>
                  <a:pt x="0" y="401632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617715" y="2980859"/>
            <a:ext cx="8769033" cy="63091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77"/>
              </a:lnSpc>
              <a:spcBef>
                <a:spcPct val="0"/>
              </a:spcBef>
            </a:pPr>
            <a:r>
              <a:rPr lang="en-US" sz="3983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Jest to zestaw reguł i porad mających na celu stworzenie szkoły jako miejsca bezpiecznego i przyjaznego dla każdego ucznia. Umożliwiają one lepsze zrozumienie sposobów zachowania w rozmaitych okolicznościach, by zapewnić wam ochronę i wspierać wasze dobre samopoczucie w środowisku szkolnym.</a:t>
            </a:r>
          </a:p>
        </p:txBody>
      </p:sp>
      <p:sp>
        <p:nvSpPr>
          <p:cNvPr id="13" name="Freeform 13"/>
          <p:cNvSpPr/>
          <p:nvPr/>
        </p:nvSpPr>
        <p:spPr>
          <a:xfrm rot="1312391">
            <a:off x="12721969" y="2884706"/>
            <a:ext cx="2072654" cy="3193008"/>
          </a:xfrm>
          <a:custGeom>
            <a:avLst/>
            <a:gdLst/>
            <a:ahLst/>
            <a:cxnLst/>
            <a:rect l="l" t="t" r="r" b="b"/>
            <a:pathLst>
              <a:path w="2072654" h="3193008">
                <a:moveTo>
                  <a:pt x="0" y="0"/>
                </a:moveTo>
                <a:lnTo>
                  <a:pt x="2072655" y="0"/>
                </a:lnTo>
                <a:lnTo>
                  <a:pt x="2072655" y="3193008"/>
                </a:lnTo>
                <a:lnTo>
                  <a:pt x="0" y="319300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47746">
            <a:off x="14444625" y="4868590"/>
            <a:ext cx="1687948" cy="2600352"/>
          </a:xfrm>
          <a:custGeom>
            <a:avLst/>
            <a:gdLst/>
            <a:ahLst/>
            <a:cxnLst/>
            <a:rect l="l" t="t" r="r" b="b"/>
            <a:pathLst>
              <a:path w="1687948" h="2600352">
                <a:moveTo>
                  <a:pt x="0" y="0"/>
                </a:moveTo>
                <a:lnTo>
                  <a:pt x="1687947" y="0"/>
                </a:lnTo>
                <a:lnTo>
                  <a:pt x="1687947" y="2600352"/>
                </a:lnTo>
                <a:lnTo>
                  <a:pt x="0" y="2600352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1187193" y="6348870"/>
            <a:ext cx="3699573" cy="3223253"/>
          </a:xfrm>
          <a:custGeom>
            <a:avLst/>
            <a:gdLst/>
            <a:ahLst/>
            <a:cxnLst/>
            <a:rect l="l" t="t" r="r" b="b"/>
            <a:pathLst>
              <a:path w="3699573" h="3223253">
                <a:moveTo>
                  <a:pt x="0" y="0"/>
                </a:moveTo>
                <a:lnTo>
                  <a:pt x="3699573" y="0"/>
                </a:lnTo>
                <a:lnTo>
                  <a:pt x="3699573" y="3223253"/>
                </a:lnTo>
                <a:lnTo>
                  <a:pt x="0" y="3223253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42546" y="814255"/>
            <a:ext cx="17002907" cy="1800486"/>
            <a:chOff x="0" y="0"/>
            <a:chExt cx="4478132" cy="47420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78132" cy="474202"/>
            </a:xfrm>
            <a:custGeom>
              <a:avLst/>
              <a:gdLst/>
              <a:ahLst/>
              <a:cxnLst/>
              <a:rect l="l" t="t" r="r" b="b"/>
              <a:pathLst>
                <a:path w="4478132" h="474202">
                  <a:moveTo>
                    <a:pt x="4478132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78132" y="474202"/>
                  </a:lnTo>
                  <a:lnTo>
                    <a:pt x="4376532" y="237101"/>
                  </a:lnTo>
                  <a:lnTo>
                    <a:pt x="4478132" y="0"/>
                  </a:lnTo>
                  <a:close/>
                </a:path>
              </a:pathLst>
            </a:custGeom>
            <a:solidFill>
              <a:srgbClr val="3D4984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88900" y="-38100"/>
              <a:ext cx="4300332" cy="51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48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-798990">
            <a:off x="635262" y="3384184"/>
            <a:ext cx="4549758" cy="6047218"/>
            <a:chOff x="0" y="0"/>
            <a:chExt cx="6066344" cy="806295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066344" cy="8062957"/>
            </a:xfrm>
            <a:custGeom>
              <a:avLst/>
              <a:gdLst/>
              <a:ahLst/>
              <a:cxnLst/>
              <a:rect l="l" t="t" r="r" b="b"/>
              <a:pathLst>
                <a:path w="6066344" h="8062957">
                  <a:moveTo>
                    <a:pt x="0" y="0"/>
                  </a:moveTo>
                  <a:lnTo>
                    <a:pt x="6066344" y="0"/>
                  </a:lnTo>
                  <a:lnTo>
                    <a:pt x="6066344" y="8062957"/>
                  </a:lnTo>
                  <a:lnTo>
                    <a:pt x="0" y="80629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 l="-12469" r="-12469"/>
              </a:stretch>
            </a:blipFill>
          </p:spPr>
        </p:sp>
        <p:sp>
          <p:nvSpPr>
            <p:cNvPr id="8" name="TextBox 8"/>
            <p:cNvSpPr txBox="1"/>
            <p:nvPr/>
          </p:nvSpPr>
          <p:spPr>
            <a:xfrm>
              <a:off x="582971" y="1417250"/>
              <a:ext cx="4900402" cy="54836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49"/>
                </a:lnSpc>
              </a:pPr>
              <a:r>
                <a:rPr lang="en-US" sz="3321">
                  <a:solidFill>
                    <a:srgbClr val="000000"/>
                  </a:solidFill>
                  <a:latin typeface="Kurale"/>
                  <a:ea typeface="Kurale"/>
                  <a:cs typeface="Kurale"/>
                  <a:sym typeface="Kurale"/>
                </a:rPr>
                <a:t>Uczniowie akceptują </a:t>
              </a:r>
            </a:p>
            <a:p>
              <a:pPr algn="ctr">
                <a:lnSpc>
                  <a:spcPts val="4649"/>
                </a:lnSpc>
              </a:pPr>
              <a:r>
                <a:rPr lang="en-US" sz="3321">
                  <a:solidFill>
                    <a:srgbClr val="000000"/>
                  </a:solidFill>
                  <a:latin typeface="Kurale"/>
                  <a:ea typeface="Kurale"/>
                  <a:cs typeface="Kurale"/>
                  <a:sym typeface="Kurale"/>
                </a:rPr>
                <a:t>i szanują prawo swoich rówieśników do bycia różnymi. </a:t>
              </a:r>
            </a:p>
            <a:p>
              <a:pPr algn="ctr">
                <a:lnSpc>
                  <a:spcPts val="5287"/>
                </a:lnSpc>
              </a:pPr>
              <a:endParaRPr lang="en-US" sz="332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 rot="397959">
            <a:off x="12717896" y="3560908"/>
            <a:ext cx="4541404" cy="6313170"/>
            <a:chOff x="0" y="0"/>
            <a:chExt cx="6055205" cy="841756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055205" cy="8417560"/>
            </a:xfrm>
            <a:custGeom>
              <a:avLst/>
              <a:gdLst/>
              <a:ahLst/>
              <a:cxnLst/>
              <a:rect l="l" t="t" r="r" b="b"/>
              <a:pathLst>
                <a:path w="6055205" h="8417560">
                  <a:moveTo>
                    <a:pt x="0" y="0"/>
                  </a:moveTo>
                  <a:lnTo>
                    <a:pt x="6055205" y="0"/>
                  </a:lnTo>
                  <a:lnTo>
                    <a:pt x="6055205" y="8417560"/>
                  </a:lnTo>
                  <a:lnTo>
                    <a:pt x="0" y="84175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 l="-15336" r="-15336"/>
              </a:stretch>
            </a:blipFill>
          </p:spPr>
        </p:sp>
        <p:sp>
          <p:nvSpPr>
            <p:cNvPr id="11" name="TextBox 11"/>
            <p:cNvSpPr txBox="1"/>
            <p:nvPr/>
          </p:nvSpPr>
          <p:spPr>
            <a:xfrm>
              <a:off x="590467" y="1514555"/>
              <a:ext cx="4874272" cy="56722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60"/>
                </a:lnSpc>
              </a:pPr>
              <a:r>
                <a:rPr lang="en-US" sz="3400">
                  <a:solidFill>
                    <a:srgbClr val="000000"/>
                  </a:solidFill>
                  <a:latin typeface="Kurale"/>
                  <a:ea typeface="Kurale"/>
                  <a:cs typeface="Kurale"/>
                  <a:sym typeface="Kurale"/>
                </a:rPr>
                <a:t>Uczniowie mają obowiązek przestrzegania praw i wolności osobistych innych uczniów. </a:t>
              </a:r>
            </a:p>
            <a:p>
              <a:pPr algn="ctr">
                <a:lnSpc>
                  <a:spcPts val="5600"/>
                </a:lnSpc>
              </a:pPr>
              <a:endParaRPr lang="en-US" sz="340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491748" y="2431706"/>
            <a:ext cx="4688821" cy="8228330"/>
            <a:chOff x="0" y="0"/>
            <a:chExt cx="6251762" cy="1097110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251762" cy="10971107"/>
            </a:xfrm>
            <a:custGeom>
              <a:avLst/>
              <a:gdLst/>
              <a:ahLst/>
              <a:cxnLst/>
              <a:rect l="l" t="t" r="r" b="b"/>
              <a:pathLst>
                <a:path w="6251762" h="10971107">
                  <a:moveTo>
                    <a:pt x="0" y="0"/>
                  </a:moveTo>
                  <a:lnTo>
                    <a:pt x="6251762" y="0"/>
                  </a:lnTo>
                  <a:lnTo>
                    <a:pt x="6251762" y="10971107"/>
                  </a:lnTo>
                  <a:lnTo>
                    <a:pt x="0" y="109711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 l="-32479" r="-32479"/>
              </a:stretch>
            </a:blipFill>
          </p:spPr>
        </p:sp>
        <p:sp>
          <p:nvSpPr>
            <p:cNvPr id="14" name="TextBox 14"/>
            <p:cNvSpPr txBox="1"/>
            <p:nvPr/>
          </p:nvSpPr>
          <p:spPr>
            <a:xfrm>
              <a:off x="662699" y="1315508"/>
              <a:ext cx="4926364" cy="82543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600"/>
                </a:lnSpc>
              </a:pPr>
              <a:endParaRPr/>
            </a:p>
            <a:p>
              <a:pPr algn="ctr">
                <a:lnSpc>
                  <a:spcPts val="4760"/>
                </a:lnSpc>
              </a:pPr>
              <a:r>
                <a:rPr lang="en-US" sz="3400">
                  <a:solidFill>
                    <a:srgbClr val="000000"/>
                  </a:solidFill>
                  <a:latin typeface="Kurale"/>
                  <a:ea typeface="Kurale"/>
                  <a:cs typeface="Kurale"/>
                  <a:sym typeface="Kurale"/>
                </a:rPr>
                <a:t>Uczniowie są zobowiązani do stosowania się </a:t>
              </a:r>
            </a:p>
            <a:p>
              <a:pPr algn="ctr">
                <a:lnSpc>
                  <a:spcPts val="4760"/>
                </a:lnSpc>
              </a:pPr>
              <a:r>
                <a:rPr lang="en-US" sz="3400">
                  <a:solidFill>
                    <a:srgbClr val="000000"/>
                  </a:solidFill>
                  <a:latin typeface="Kurale"/>
                  <a:ea typeface="Kurale"/>
                  <a:cs typeface="Kurale"/>
                  <a:sym typeface="Kurale"/>
                </a:rPr>
                <a:t>do zasad </a:t>
              </a:r>
            </a:p>
            <a:p>
              <a:pPr algn="ctr">
                <a:lnSpc>
                  <a:spcPts val="4760"/>
                </a:lnSpc>
              </a:pPr>
              <a:r>
                <a:rPr lang="en-US" sz="3400">
                  <a:solidFill>
                    <a:srgbClr val="000000"/>
                  </a:solidFill>
                  <a:latin typeface="Kurale"/>
                  <a:ea typeface="Kurale"/>
                  <a:cs typeface="Kurale"/>
                  <a:sym typeface="Kurale"/>
                </a:rPr>
                <a:t>i standardów zachowania obowiązujących </a:t>
              </a:r>
            </a:p>
            <a:p>
              <a:pPr algn="ctr">
                <a:lnSpc>
                  <a:spcPts val="4760"/>
                </a:lnSpc>
              </a:pPr>
              <a:r>
                <a:rPr lang="en-US" sz="3400">
                  <a:solidFill>
                    <a:srgbClr val="000000"/>
                  </a:solidFill>
                  <a:latin typeface="Kurale"/>
                  <a:ea typeface="Kurale"/>
                  <a:cs typeface="Kurale"/>
                  <a:sym typeface="Kurale"/>
                </a:rPr>
                <a:t>w placówce. </a:t>
              </a:r>
            </a:p>
            <a:p>
              <a:pPr algn="ctr">
                <a:lnSpc>
                  <a:spcPts val="5740"/>
                </a:lnSpc>
              </a:pPr>
              <a:endParaRPr lang="en-US" sz="3400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-360171" y="9258300"/>
            <a:ext cx="19459526" cy="1231556"/>
            <a:chOff x="0" y="0"/>
            <a:chExt cx="13180282" cy="83415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3180282" cy="834155"/>
            </a:xfrm>
            <a:custGeom>
              <a:avLst/>
              <a:gdLst/>
              <a:ahLst/>
              <a:cxnLst/>
              <a:rect l="l" t="t" r="r" b="b"/>
              <a:pathLst>
                <a:path w="13180282" h="834155">
                  <a:moveTo>
                    <a:pt x="13180282" y="0"/>
                  </a:moveTo>
                  <a:lnTo>
                    <a:pt x="0" y="0"/>
                  </a:lnTo>
                  <a:lnTo>
                    <a:pt x="101600" y="417077"/>
                  </a:lnTo>
                  <a:lnTo>
                    <a:pt x="0" y="834155"/>
                  </a:lnTo>
                  <a:lnTo>
                    <a:pt x="13180282" y="834155"/>
                  </a:lnTo>
                  <a:lnTo>
                    <a:pt x="13078682" y="417077"/>
                  </a:lnTo>
                  <a:lnTo>
                    <a:pt x="13180282" y="0"/>
                  </a:lnTo>
                  <a:close/>
                </a:path>
              </a:pathLst>
            </a:custGeom>
            <a:solidFill>
              <a:srgbClr val="3D4984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88900" y="-38100"/>
              <a:ext cx="13002482" cy="8722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48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 rot="692746">
            <a:off x="11168664" y="5641382"/>
            <a:ext cx="1800040" cy="2152221"/>
          </a:xfrm>
          <a:custGeom>
            <a:avLst/>
            <a:gdLst/>
            <a:ahLst/>
            <a:cxnLst/>
            <a:rect l="l" t="t" r="r" b="b"/>
            <a:pathLst>
              <a:path w="1800040" h="2152221">
                <a:moveTo>
                  <a:pt x="0" y="0"/>
                </a:moveTo>
                <a:lnTo>
                  <a:pt x="1800040" y="0"/>
                </a:lnTo>
                <a:lnTo>
                  <a:pt x="1800040" y="2152222"/>
                </a:lnTo>
                <a:lnTo>
                  <a:pt x="0" y="215222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4268085" y="7472834"/>
            <a:ext cx="3104395" cy="1990693"/>
          </a:xfrm>
          <a:custGeom>
            <a:avLst/>
            <a:gdLst/>
            <a:ahLst/>
            <a:cxnLst/>
            <a:rect l="l" t="t" r="r" b="b"/>
            <a:pathLst>
              <a:path w="3104395" h="1990693">
                <a:moveTo>
                  <a:pt x="0" y="0"/>
                </a:moveTo>
                <a:lnTo>
                  <a:pt x="3104395" y="0"/>
                </a:lnTo>
                <a:lnTo>
                  <a:pt x="3104395" y="1990693"/>
                </a:lnTo>
                <a:lnTo>
                  <a:pt x="0" y="199069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868138" y="1232061"/>
            <a:ext cx="17002907" cy="10131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07"/>
              </a:lnSpc>
              <a:spcBef>
                <a:spcPct val="0"/>
              </a:spcBef>
            </a:pPr>
            <a:r>
              <a:rPr lang="en-US" sz="5862">
                <a:solidFill>
                  <a:srgbClr val="FFFFFF"/>
                </a:solidFill>
                <a:latin typeface="Kurale"/>
                <a:ea typeface="Kurale"/>
                <a:cs typeface="Kurale"/>
                <a:sym typeface="Kurale"/>
              </a:rPr>
              <a:t>BEZPIECZNE RELACJE: UCZEŃ - UCZEŃ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42546" y="814255"/>
            <a:ext cx="17002907" cy="1800486"/>
            <a:chOff x="0" y="0"/>
            <a:chExt cx="4478132" cy="47420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78132" cy="474202"/>
            </a:xfrm>
            <a:custGeom>
              <a:avLst/>
              <a:gdLst/>
              <a:ahLst/>
              <a:cxnLst/>
              <a:rect l="l" t="t" r="r" b="b"/>
              <a:pathLst>
                <a:path w="4478132" h="474202">
                  <a:moveTo>
                    <a:pt x="4478132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78132" y="474202"/>
                  </a:lnTo>
                  <a:lnTo>
                    <a:pt x="4376532" y="237101"/>
                  </a:lnTo>
                  <a:lnTo>
                    <a:pt x="4478132" y="0"/>
                  </a:lnTo>
                  <a:close/>
                </a:path>
              </a:pathLst>
            </a:custGeom>
            <a:solidFill>
              <a:srgbClr val="3D4984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88900" y="-38100"/>
              <a:ext cx="4300332" cy="51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48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32676" y="838200"/>
            <a:ext cx="16230600" cy="1708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9999">
                <a:solidFill>
                  <a:srgbClr val="FFFFFF"/>
                </a:solidFill>
                <a:latin typeface="Kurale"/>
                <a:ea typeface="Kurale"/>
                <a:cs typeface="Kurale"/>
                <a:sym typeface="Kurale"/>
              </a:rPr>
              <a:t>ZAKAZANE JEST:</a:t>
            </a:r>
          </a:p>
        </p:txBody>
      </p:sp>
      <p:grpSp>
        <p:nvGrpSpPr>
          <p:cNvPr id="7" name="Group 7"/>
          <p:cNvGrpSpPr/>
          <p:nvPr/>
        </p:nvGrpSpPr>
        <p:grpSpPr>
          <a:xfrm rot="-445933">
            <a:off x="381769" y="3251201"/>
            <a:ext cx="5028819" cy="6229350"/>
            <a:chOff x="0" y="0"/>
            <a:chExt cx="6705092" cy="8305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705092" cy="8305800"/>
            </a:xfrm>
            <a:custGeom>
              <a:avLst/>
              <a:gdLst/>
              <a:ahLst/>
              <a:cxnLst/>
              <a:rect l="l" t="t" r="r" b="b"/>
              <a:pathLst>
                <a:path w="6705092" h="8305800">
                  <a:moveTo>
                    <a:pt x="0" y="0"/>
                  </a:moveTo>
                  <a:lnTo>
                    <a:pt x="6705092" y="0"/>
                  </a:lnTo>
                  <a:lnTo>
                    <a:pt x="6705092" y="8305800"/>
                  </a:lnTo>
                  <a:lnTo>
                    <a:pt x="0" y="8305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 l="-8220" r="-8220"/>
              </a:stretch>
            </a:blipFill>
          </p:spPr>
        </p:sp>
        <p:sp>
          <p:nvSpPr>
            <p:cNvPr id="9" name="TextBox 9"/>
            <p:cNvSpPr txBox="1"/>
            <p:nvPr/>
          </p:nvSpPr>
          <p:spPr>
            <a:xfrm>
              <a:off x="644354" y="1495505"/>
              <a:ext cx="5416384" cy="5579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600"/>
                </a:lnSpc>
              </a:pPr>
              <a:r>
                <a:rPr lang="en-US" sz="4000">
                  <a:solidFill>
                    <a:srgbClr val="000000"/>
                  </a:solidFill>
                  <a:latin typeface="Kurale"/>
                  <a:ea typeface="Kurale"/>
                  <a:cs typeface="Kurale"/>
                  <a:sym typeface="Kurale"/>
                </a:rPr>
                <a:t>Wyzywanie, obrażanie, poniżanie, zawstydzanie, wyśmiewanie, zastraszanie.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 rot="354461">
            <a:off x="12266808" y="2580191"/>
            <a:ext cx="5545133" cy="7339330"/>
            <a:chOff x="0" y="0"/>
            <a:chExt cx="7393510" cy="978577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393510" cy="9785773"/>
            </a:xfrm>
            <a:custGeom>
              <a:avLst/>
              <a:gdLst/>
              <a:ahLst/>
              <a:cxnLst/>
              <a:rect l="l" t="t" r="r" b="b"/>
              <a:pathLst>
                <a:path w="7393510" h="9785773">
                  <a:moveTo>
                    <a:pt x="0" y="0"/>
                  </a:moveTo>
                  <a:lnTo>
                    <a:pt x="7393510" y="0"/>
                  </a:lnTo>
                  <a:lnTo>
                    <a:pt x="7393510" y="9785773"/>
                  </a:lnTo>
                  <a:lnTo>
                    <a:pt x="0" y="97857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 l="-12207" r="-12207"/>
              </a:stretch>
            </a:blipFill>
          </p:spPr>
        </p:sp>
        <p:sp>
          <p:nvSpPr>
            <p:cNvPr id="12" name="TextBox 12"/>
            <p:cNvSpPr txBox="1"/>
            <p:nvPr/>
          </p:nvSpPr>
          <p:spPr>
            <a:xfrm>
              <a:off x="720970" y="1495505"/>
              <a:ext cx="5951570" cy="70595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320"/>
                </a:lnSpc>
              </a:pPr>
              <a:r>
                <a:rPr lang="en-US" sz="3800">
                  <a:solidFill>
                    <a:srgbClr val="000000"/>
                  </a:solidFill>
                  <a:latin typeface="Kurale"/>
                  <a:ea typeface="Kurale"/>
                  <a:cs typeface="Kurale"/>
                  <a:sym typeface="Kurale"/>
                </a:rPr>
                <a:t>Używanie przemocy słownej, zwłaszcza krzyczenie, grożenie, wyśmiewanie, używanie wulgaryzmów </a:t>
              </a:r>
            </a:p>
            <a:p>
              <a:pPr algn="ctr">
                <a:lnSpc>
                  <a:spcPts val="5320"/>
                </a:lnSpc>
              </a:pPr>
              <a:r>
                <a:rPr lang="en-US" sz="3800">
                  <a:solidFill>
                    <a:srgbClr val="000000"/>
                  </a:solidFill>
                  <a:latin typeface="Kurale"/>
                  <a:ea typeface="Kurale"/>
                  <a:cs typeface="Kurale"/>
                  <a:sym typeface="Kurale"/>
                </a:rPr>
                <a:t>i niestosownych gestów.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6260868" y="2546351"/>
            <a:ext cx="5176236" cy="7639050"/>
            <a:chOff x="0" y="0"/>
            <a:chExt cx="6901648" cy="101854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901648" cy="10185400"/>
            </a:xfrm>
            <a:custGeom>
              <a:avLst/>
              <a:gdLst/>
              <a:ahLst/>
              <a:cxnLst/>
              <a:rect l="l" t="t" r="r" b="b"/>
              <a:pathLst>
                <a:path w="6901648" h="10185400">
                  <a:moveTo>
                    <a:pt x="0" y="0"/>
                  </a:moveTo>
                  <a:lnTo>
                    <a:pt x="6901648" y="0"/>
                  </a:lnTo>
                  <a:lnTo>
                    <a:pt x="6901648" y="10185400"/>
                  </a:lnTo>
                  <a:lnTo>
                    <a:pt x="0" y="10185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 l="-19362" r="-19362"/>
              </a:stretch>
            </a:blipFill>
          </p:spPr>
        </p:sp>
        <p:sp>
          <p:nvSpPr>
            <p:cNvPr id="15" name="TextBox 15"/>
            <p:cNvSpPr txBox="1"/>
            <p:nvPr/>
          </p:nvSpPr>
          <p:spPr>
            <a:xfrm>
              <a:off x="731588" y="1325033"/>
              <a:ext cx="5438472" cy="74591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600"/>
                </a:lnSpc>
              </a:pPr>
              <a:r>
                <a:rPr lang="en-US" sz="4000">
                  <a:solidFill>
                    <a:srgbClr val="000000"/>
                  </a:solidFill>
                  <a:latin typeface="Kurale"/>
                  <a:ea typeface="Kurale"/>
                  <a:cs typeface="Kurale"/>
                  <a:sym typeface="Kurale"/>
                </a:rPr>
                <a:t>Stosowanie przemocy fizycznej, w tym uderzanie, szarpanie, popychanie, ciąganie, ściskanie.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-360171" y="9258300"/>
            <a:ext cx="19459526" cy="1231556"/>
            <a:chOff x="0" y="0"/>
            <a:chExt cx="13180282" cy="83415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3180282" cy="834155"/>
            </a:xfrm>
            <a:custGeom>
              <a:avLst/>
              <a:gdLst/>
              <a:ahLst/>
              <a:cxnLst/>
              <a:rect l="l" t="t" r="r" b="b"/>
              <a:pathLst>
                <a:path w="13180282" h="834155">
                  <a:moveTo>
                    <a:pt x="13180282" y="0"/>
                  </a:moveTo>
                  <a:lnTo>
                    <a:pt x="0" y="0"/>
                  </a:lnTo>
                  <a:lnTo>
                    <a:pt x="101600" y="417077"/>
                  </a:lnTo>
                  <a:lnTo>
                    <a:pt x="0" y="834155"/>
                  </a:lnTo>
                  <a:lnTo>
                    <a:pt x="13180282" y="834155"/>
                  </a:lnTo>
                  <a:lnTo>
                    <a:pt x="13078682" y="417077"/>
                  </a:lnTo>
                  <a:lnTo>
                    <a:pt x="13180282" y="0"/>
                  </a:lnTo>
                  <a:close/>
                </a:path>
              </a:pathLst>
            </a:custGeom>
            <a:solidFill>
              <a:srgbClr val="3D4984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88900" y="-38100"/>
              <a:ext cx="13002482" cy="8722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48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 rot="-408561">
            <a:off x="4405286" y="2952121"/>
            <a:ext cx="2426125" cy="2858468"/>
          </a:xfrm>
          <a:custGeom>
            <a:avLst/>
            <a:gdLst/>
            <a:ahLst/>
            <a:cxnLst/>
            <a:rect l="l" t="t" r="r" b="b"/>
            <a:pathLst>
              <a:path w="2426125" h="2858468">
                <a:moveTo>
                  <a:pt x="0" y="0"/>
                </a:moveTo>
                <a:lnTo>
                  <a:pt x="2426125" y="0"/>
                </a:lnTo>
                <a:lnTo>
                  <a:pt x="2426125" y="2858468"/>
                </a:lnTo>
                <a:lnTo>
                  <a:pt x="0" y="285846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0286059" y="6661858"/>
            <a:ext cx="2793125" cy="2596442"/>
          </a:xfrm>
          <a:custGeom>
            <a:avLst/>
            <a:gdLst/>
            <a:ahLst/>
            <a:cxnLst/>
            <a:rect l="l" t="t" r="r" b="b"/>
            <a:pathLst>
              <a:path w="2793125" h="2596442">
                <a:moveTo>
                  <a:pt x="0" y="0"/>
                </a:moveTo>
                <a:lnTo>
                  <a:pt x="2793125" y="0"/>
                </a:lnTo>
                <a:lnTo>
                  <a:pt x="2793125" y="2596442"/>
                </a:lnTo>
                <a:lnTo>
                  <a:pt x="0" y="259644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995553" y="285054"/>
            <a:ext cx="1900626" cy="3004942"/>
          </a:xfrm>
          <a:custGeom>
            <a:avLst/>
            <a:gdLst/>
            <a:ahLst/>
            <a:cxnLst/>
            <a:rect l="l" t="t" r="r" b="b"/>
            <a:pathLst>
              <a:path w="1900626" h="3004942">
                <a:moveTo>
                  <a:pt x="0" y="0"/>
                </a:moveTo>
                <a:lnTo>
                  <a:pt x="1900625" y="0"/>
                </a:lnTo>
                <a:lnTo>
                  <a:pt x="1900625" y="3004942"/>
                </a:lnTo>
                <a:lnTo>
                  <a:pt x="0" y="300494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2434475" y="1860550"/>
            <a:ext cx="2066444" cy="1371602"/>
          </a:xfrm>
          <a:custGeom>
            <a:avLst/>
            <a:gdLst/>
            <a:ahLst/>
            <a:cxnLst/>
            <a:rect l="l" t="t" r="r" b="b"/>
            <a:pathLst>
              <a:path w="2066444" h="1371602">
                <a:moveTo>
                  <a:pt x="0" y="0"/>
                </a:moveTo>
                <a:lnTo>
                  <a:pt x="2066444" y="0"/>
                </a:lnTo>
                <a:lnTo>
                  <a:pt x="2066444" y="1371602"/>
                </a:lnTo>
                <a:lnTo>
                  <a:pt x="0" y="137160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42546" y="814255"/>
            <a:ext cx="17002907" cy="1800486"/>
            <a:chOff x="0" y="0"/>
            <a:chExt cx="4478132" cy="47420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78132" cy="474202"/>
            </a:xfrm>
            <a:custGeom>
              <a:avLst/>
              <a:gdLst/>
              <a:ahLst/>
              <a:cxnLst/>
              <a:rect l="l" t="t" r="r" b="b"/>
              <a:pathLst>
                <a:path w="4478132" h="474202">
                  <a:moveTo>
                    <a:pt x="4478132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78132" y="474202"/>
                  </a:lnTo>
                  <a:lnTo>
                    <a:pt x="4376532" y="237101"/>
                  </a:lnTo>
                  <a:lnTo>
                    <a:pt x="4478132" y="0"/>
                  </a:lnTo>
                  <a:close/>
                </a:path>
              </a:pathLst>
            </a:custGeom>
            <a:solidFill>
              <a:srgbClr val="3D4984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88900" y="-38100"/>
              <a:ext cx="4300332" cy="51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48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28700" y="600081"/>
            <a:ext cx="16230600" cy="21050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FFFFFF"/>
                </a:solidFill>
                <a:latin typeface="Kurale"/>
                <a:ea typeface="Kurale"/>
                <a:cs typeface="Kurale"/>
                <a:sym typeface="Kurale"/>
              </a:rPr>
              <a:t>Zakazane są wszelkie formy przemocy seksualnej!</a:t>
            </a:r>
          </a:p>
        </p:txBody>
      </p:sp>
      <p:grpSp>
        <p:nvGrpSpPr>
          <p:cNvPr id="7" name="Group 7"/>
          <p:cNvGrpSpPr/>
          <p:nvPr/>
        </p:nvGrpSpPr>
        <p:grpSpPr>
          <a:xfrm rot="-443091">
            <a:off x="1586462" y="2852604"/>
            <a:ext cx="3632365" cy="6233579"/>
            <a:chOff x="0" y="0"/>
            <a:chExt cx="4843154" cy="831143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843154" cy="8311439"/>
            </a:xfrm>
            <a:custGeom>
              <a:avLst/>
              <a:gdLst/>
              <a:ahLst/>
              <a:cxnLst/>
              <a:rect l="l" t="t" r="r" b="b"/>
              <a:pathLst>
                <a:path w="4843154" h="8311439">
                  <a:moveTo>
                    <a:pt x="0" y="0"/>
                  </a:moveTo>
                  <a:lnTo>
                    <a:pt x="4843154" y="0"/>
                  </a:lnTo>
                  <a:lnTo>
                    <a:pt x="4843154" y="8311439"/>
                  </a:lnTo>
                  <a:lnTo>
                    <a:pt x="0" y="83114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 l="-30657" r="-30657"/>
              </a:stretch>
            </a:blipFill>
          </p:spPr>
        </p:sp>
        <p:sp>
          <p:nvSpPr>
            <p:cNvPr id="9" name="TextBox 9"/>
            <p:cNvSpPr txBox="1"/>
            <p:nvPr/>
          </p:nvSpPr>
          <p:spPr>
            <a:xfrm>
              <a:off x="465423" y="1399792"/>
              <a:ext cx="3912307" cy="57558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21"/>
                </a:lnSpc>
              </a:pPr>
              <a:endParaRPr/>
            </a:p>
            <a:p>
              <a:pPr algn="ctr">
                <a:lnSpc>
                  <a:spcPts val="5801"/>
                </a:lnSpc>
              </a:pPr>
              <a:r>
                <a:rPr lang="en-US" sz="4144">
                  <a:solidFill>
                    <a:srgbClr val="000000"/>
                  </a:solidFill>
                  <a:latin typeface="Kurale"/>
                  <a:ea typeface="Kurale"/>
                  <a:cs typeface="Kurale"/>
                  <a:sym typeface="Kurale"/>
                </a:rPr>
                <a:t>Ocenianie wyglądu, ubioru lub sylwetki ucznia.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 rot="278555">
            <a:off x="12687681" y="3641090"/>
            <a:ext cx="4252713" cy="4893310"/>
            <a:chOff x="0" y="0"/>
            <a:chExt cx="5670284" cy="652441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670284" cy="6524413"/>
            </a:xfrm>
            <a:custGeom>
              <a:avLst/>
              <a:gdLst/>
              <a:ahLst/>
              <a:cxnLst/>
              <a:rect l="l" t="t" r="r" b="b"/>
              <a:pathLst>
                <a:path w="5670284" h="6524413">
                  <a:moveTo>
                    <a:pt x="0" y="0"/>
                  </a:moveTo>
                  <a:lnTo>
                    <a:pt x="5670284" y="0"/>
                  </a:lnTo>
                  <a:lnTo>
                    <a:pt x="5670284" y="6524413"/>
                  </a:lnTo>
                  <a:lnTo>
                    <a:pt x="0" y="65244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 l="-4079" r="-4079"/>
              </a:stretch>
            </a:blipFill>
          </p:spPr>
        </p:sp>
        <p:sp>
          <p:nvSpPr>
            <p:cNvPr id="12" name="TextBox 12"/>
            <p:cNvSpPr txBox="1"/>
            <p:nvPr/>
          </p:nvSpPr>
          <p:spPr>
            <a:xfrm>
              <a:off x="552931" y="1495505"/>
              <a:ext cx="4564421" cy="37981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740"/>
                </a:lnSpc>
              </a:pPr>
              <a:r>
                <a:rPr lang="en-US" sz="4100">
                  <a:solidFill>
                    <a:srgbClr val="000000"/>
                  </a:solidFill>
                  <a:latin typeface="Kurale"/>
                  <a:ea typeface="Kurale"/>
                  <a:cs typeface="Kurale"/>
                  <a:sym typeface="Kurale"/>
                </a:rPr>
                <a:t>Dotykanie, obejmowanie, łaskotanie czy przytulanie.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7210044" y="3086100"/>
            <a:ext cx="3867912" cy="5617210"/>
            <a:chOff x="0" y="0"/>
            <a:chExt cx="5157216" cy="748961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5157216" cy="7489613"/>
            </a:xfrm>
            <a:custGeom>
              <a:avLst/>
              <a:gdLst/>
              <a:ahLst/>
              <a:cxnLst/>
              <a:rect l="l" t="t" r="r" b="b"/>
              <a:pathLst>
                <a:path w="5157216" h="7489613">
                  <a:moveTo>
                    <a:pt x="0" y="0"/>
                  </a:moveTo>
                  <a:lnTo>
                    <a:pt x="5157216" y="0"/>
                  </a:lnTo>
                  <a:lnTo>
                    <a:pt x="5157216" y="7489613"/>
                  </a:lnTo>
                  <a:lnTo>
                    <a:pt x="0" y="74896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 l="-18256" r="-18256"/>
              </a:stretch>
            </a:blipFill>
          </p:spPr>
        </p:sp>
        <p:sp>
          <p:nvSpPr>
            <p:cNvPr id="15" name="TextBox 15"/>
            <p:cNvSpPr txBox="1"/>
            <p:nvPr/>
          </p:nvSpPr>
          <p:spPr>
            <a:xfrm>
              <a:off x="546675" y="1325033"/>
              <a:ext cx="4063866" cy="47633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740"/>
                </a:lnSpc>
              </a:pPr>
              <a:r>
                <a:rPr lang="en-US" sz="4100">
                  <a:solidFill>
                    <a:srgbClr val="000000"/>
                  </a:solidFill>
                  <a:latin typeface="Kurale"/>
                  <a:ea typeface="Kurale"/>
                  <a:cs typeface="Kurale"/>
                  <a:sym typeface="Kurale"/>
                </a:rPr>
                <a:t>Wygłaszanie uwag seksualnych, niestosowne żartowanie. 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-360171" y="9258300"/>
            <a:ext cx="19459526" cy="1231556"/>
            <a:chOff x="0" y="0"/>
            <a:chExt cx="13180282" cy="83415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3180282" cy="834155"/>
            </a:xfrm>
            <a:custGeom>
              <a:avLst/>
              <a:gdLst/>
              <a:ahLst/>
              <a:cxnLst/>
              <a:rect l="l" t="t" r="r" b="b"/>
              <a:pathLst>
                <a:path w="13180282" h="834155">
                  <a:moveTo>
                    <a:pt x="13180282" y="0"/>
                  </a:moveTo>
                  <a:lnTo>
                    <a:pt x="0" y="0"/>
                  </a:lnTo>
                  <a:lnTo>
                    <a:pt x="101600" y="417077"/>
                  </a:lnTo>
                  <a:lnTo>
                    <a:pt x="0" y="834155"/>
                  </a:lnTo>
                  <a:lnTo>
                    <a:pt x="13180282" y="834155"/>
                  </a:lnTo>
                  <a:lnTo>
                    <a:pt x="13078682" y="417077"/>
                  </a:lnTo>
                  <a:lnTo>
                    <a:pt x="13180282" y="0"/>
                  </a:lnTo>
                  <a:close/>
                </a:path>
              </a:pathLst>
            </a:custGeom>
            <a:solidFill>
              <a:srgbClr val="3D4984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88900" y="-38100"/>
              <a:ext cx="13002482" cy="8722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48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 rot="-820574">
            <a:off x="4869829" y="1714498"/>
            <a:ext cx="1889629" cy="2190874"/>
          </a:xfrm>
          <a:custGeom>
            <a:avLst/>
            <a:gdLst/>
            <a:ahLst/>
            <a:cxnLst/>
            <a:rect l="l" t="t" r="r" b="b"/>
            <a:pathLst>
              <a:path w="1889629" h="2190874">
                <a:moveTo>
                  <a:pt x="0" y="0"/>
                </a:moveTo>
                <a:lnTo>
                  <a:pt x="1889629" y="0"/>
                </a:lnTo>
                <a:lnTo>
                  <a:pt x="1889629" y="2190874"/>
                </a:lnTo>
                <a:lnTo>
                  <a:pt x="0" y="219087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1457815" y="6985419"/>
            <a:ext cx="1255014" cy="2057400"/>
          </a:xfrm>
          <a:custGeom>
            <a:avLst/>
            <a:gdLst/>
            <a:ahLst/>
            <a:cxnLst/>
            <a:rect l="l" t="t" r="r" b="b"/>
            <a:pathLst>
              <a:path w="1255014" h="2057400">
                <a:moveTo>
                  <a:pt x="0" y="0"/>
                </a:moveTo>
                <a:lnTo>
                  <a:pt x="1255014" y="0"/>
                </a:lnTo>
                <a:lnTo>
                  <a:pt x="1255014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42546" y="682061"/>
            <a:ext cx="17002907" cy="1800486"/>
            <a:chOff x="0" y="0"/>
            <a:chExt cx="4478132" cy="47420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78132" cy="474202"/>
            </a:xfrm>
            <a:custGeom>
              <a:avLst/>
              <a:gdLst/>
              <a:ahLst/>
              <a:cxnLst/>
              <a:rect l="l" t="t" r="r" b="b"/>
              <a:pathLst>
                <a:path w="4478132" h="474202">
                  <a:moveTo>
                    <a:pt x="4478132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78132" y="474202"/>
                  </a:lnTo>
                  <a:lnTo>
                    <a:pt x="4376532" y="237101"/>
                  </a:lnTo>
                  <a:lnTo>
                    <a:pt x="4478132" y="0"/>
                  </a:lnTo>
                  <a:close/>
                </a:path>
              </a:pathLst>
            </a:custGeom>
            <a:solidFill>
              <a:srgbClr val="3D4984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88900" y="-38100"/>
              <a:ext cx="4300332" cy="51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48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5736599" flipH="1">
            <a:off x="15624466" y="7201315"/>
            <a:ext cx="4041976" cy="4113970"/>
          </a:xfrm>
          <a:custGeom>
            <a:avLst/>
            <a:gdLst/>
            <a:ahLst/>
            <a:cxnLst/>
            <a:rect l="l" t="t" r="r" b="b"/>
            <a:pathLst>
              <a:path w="4041976" h="4113970">
                <a:moveTo>
                  <a:pt x="4041976" y="0"/>
                </a:moveTo>
                <a:lnTo>
                  <a:pt x="0" y="0"/>
                </a:lnTo>
                <a:lnTo>
                  <a:pt x="0" y="4113970"/>
                </a:lnTo>
                <a:lnTo>
                  <a:pt x="4041976" y="4113970"/>
                </a:lnTo>
                <a:lnTo>
                  <a:pt x="404197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1784897" y="2931108"/>
            <a:ext cx="5788082" cy="4114800"/>
          </a:xfrm>
          <a:custGeom>
            <a:avLst/>
            <a:gdLst/>
            <a:ahLst/>
            <a:cxnLst/>
            <a:rect l="l" t="t" r="r" b="b"/>
            <a:pathLst>
              <a:path w="5788082" h="4114800">
                <a:moveTo>
                  <a:pt x="0" y="0"/>
                </a:moveTo>
                <a:lnTo>
                  <a:pt x="5788081" y="0"/>
                </a:lnTo>
                <a:lnTo>
                  <a:pt x="578808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5400000">
            <a:off x="2089728" y="1003225"/>
            <a:ext cx="7540378" cy="10803382"/>
          </a:xfrm>
          <a:custGeom>
            <a:avLst/>
            <a:gdLst/>
            <a:ahLst/>
            <a:cxnLst/>
            <a:rect l="l" t="t" r="r" b="b"/>
            <a:pathLst>
              <a:path w="7540378" h="10803382">
                <a:moveTo>
                  <a:pt x="0" y="0"/>
                </a:moveTo>
                <a:lnTo>
                  <a:pt x="7540378" y="0"/>
                </a:lnTo>
                <a:lnTo>
                  <a:pt x="7540378" y="10803381"/>
                </a:lnTo>
                <a:lnTo>
                  <a:pt x="0" y="1080338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 l="-519" r="-519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573172" y="2988175"/>
            <a:ext cx="9067476" cy="7048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5775" lvl="1" indent="-357887" algn="l">
              <a:lnSpc>
                <a:spcPts val="4276"/>
              </a:lnSpc>
              <a:buFont typeface="Arial"/>
              <a:buChar char="•"/>
            </a:pPr>
            <a:r>
              <a:rPr lang="en-US" sz="3315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Nie akceptujemy żadnej formy przemocy: fizycznej, werbalnej czy emocjonalnej wśród uczniów. </a:t>
            </a:r>
          </a:p>
          <a:p>
            <a:pPr algn="l">
              <a:lnSpc>
                <a:spcPts val="4276"/>
              </a:lnSpc>
            </a:pPr>
            <a:endParaRPr lang="en-US" sz="3315">
              <a:solidFill>
                <a:srgbClr val="000000"/>
              </a:solidFill>
              <a:latin typeface="Kurale"/>
              <a:ea typeface="Kurale"/>
              <a:cs typeface="Kurale"/>
              <a:sym typeface="Kurale"/>
            </a:endParaRPr>
          </a:p>
          <a:p>
            <a:pPr marL="715775" lvl="1" indent="-357887" algn="l">
              <a:lnSpc>
                <a:spcPts val="4276"/>
              </a:lnSpc>
              <a:buFont typeface="Arial"/>
              <a:buChar char="•"/>
            </a:pPr>
            <a:r>
              <a:rPr lang="en-US" sz="3315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Uczeń, który jest świadkiem przemocy lub agresji ze strony innego ucznia, jest zobowiązany do interweniowania i poszukiwania wsparcia dla poszkodowanego u dorosłego. </a:t>
            </a:r>
          </a:p>
          <a:p>
            <a:pPr algn="l">
              <a:lnSpc>
                <a:spcPts val="4276"/>
              </a:lnSpc>
            </a:pPr>
            <a:endParaRPr lang="en-US" sz="3315">
              <a:solidFill>
                <a:srgbClr val="000000"/>
              </a:solidFill>
              <a:latin typeface="Kurale"/>
              <a:ea typeface="Kurale"/>
              <a:cs typeface="Kurale"/>
              <a:sym typeface="Kurale"/>
            </a:endParaRPr>
          </a:p>
          <a:p>
            <a:pPr marL="715775" lvl="1" indent="-357887" algn="l">
              <a:lnSpc>
                <a:spcPts val="4276"/>
              </a:lnSpc>
              <a:buFont typeface="Arial"/>
              <a:buChar char="•"/>
            </a:pPr>
            <a:r>
              <a:rPr lang="en-US" sz="3315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Uczniowie, którzy doświadczyli agresji lub przemocy, mogą otrzymać pomoc w obrębie szkoły.</a:t>
            </a:r>
          </a:p>
        </p:txBody>
      </p:sp>
      <p:sp>
        <p:nvSpPr>
          <p:cNvPr id="10" name="Freeform 10"/>
          <p:cNvSpPr/>
          <p:nvPr/>
        </p:nvSpPr>
        <p:spPr>
          <a:xfrm>
            <a:off x="11261608" y="7168348"/>
            <a:ext cx="3717783" cy="3006757"/>
          </a:xfrm>
          <a:custGeom>
            <a:avLst/>
            <a:gdLst/>
            <a:ahLst/>
            <a:cxnLst/>
            <a:rect l="l" t="t" r="r" b="b"/>
            <a:pathLst>
              <a:path w="3717783" h="3006757">
                <a:moveTo>
                  <a:pt x="0" y="0"/>
                </a:moveTo>
                <a:lnTo>
                  <a:pt x="3717782" y="0"/>
                </a:lnTo>
                <a:lnTo>
                  <a:pt x="3717782" y="3006756"/>
                </a:lnTo>
                <a:lnTo>
                  <a:pt x="0" y="300675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028700" y="782843"/>
            <a:ext cx="16230600" cy="14274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620"/>
              </a:lnSpc>
            </a:pPr>
            <a:r>
              <a:rPr lang="en-US" sz="8300">
                <a:solidFill>
                  <a:srgbClr val="FFFFFF"/>
                </a:solidFill>
                <a:latin typeface="Kurale"/>
                <a:ea typeface="Kurale"/>
                <a:cs typeface="Kurale"/>
                <a:sym typeface="Kurale"/>
              </a:rPr>
              <a:t>W NASZEJ SZKOLE: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42546" y="682061"/>
            <a:ext cx="17002907" cy="1800486"/>
            <a:chOff x="0" y="0"/>
            <a:chExt cx="4478132" cy="47420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78132" cy="474202"/>
            </a:xfrm>
            <a:custGeom>
              <a:avLst/>
              <a:gdLst/>
              <a:ahLst/>
              <a:cxnLst/>
              <a:rect l="l" t="t" r="r" b="b"/>
              <a:pathLst>
                <a:path w="4478132" h="474202">
                  <a:moveTo>
                    <a:pt x="4478132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78132" y="474202"/>
                  </a:lnTo>
                  <a:lnTo>
                    <a:pt x="4376532" y="237101"/>
                  </a:lnTo>
                  <a:lnTo>
                    <a:pt x="4478132" y="0"/>
                  </a:lnTo>
                  <a:close/>
                </a:path>
              </a:pathLst>
            </a:custGeom>
            <a:solidFill>
              <a:srgbClr val="3D4984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88900" y="-38100"/>
              <a:ext cx="4300332" cy="51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48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28700" y="866775"/>
            <a:ext cx="16230600" cy="32391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180"/>
              </a:lnSpc>
            </a:pPr>
            <a:r>
              <a:rPr lang="en-US" sz="8700">
                <a:solidFill>
                  <a:srgbClr val="FFFFFF"/>
                </a:solidFill>
                <a:latin typeface="Kurale"/>
                <a:ea typeface="Kurale"/>
                <a:cs typeface="Kurale"/>
                <a:sym typeface="Kurale"/>
              </a:rPr>
              <a:t>WARTO WIEDZIEĆ:</a:t>
            </a:r>
          </a:p>
          <a:p>
            <a:pPr algn="ctr">
              <a:lnSpc>
                <a:spcPts val="13999"/>
              </a:lnSpc>
            </a:pPr>
            <a:endParaRPr lang="en-US" sz="8700">
              <a:solidFill>
                <a:srgbClr val="FFFFFF"/>
              </a:solidFill>
              <a:latin typeface="Kurale"/>
              <a:ea typeface="Kurale"/>
              <a:cs typeface="Kurale"/>
              <a:sym typeface="Kurale"/>
            </a:endParaRPr>
          </a:p>
        </p:txBody>
      </p:sp>
      <p:sp>
        <p:nvSpPr>
          <p:cNvPr id="7" name="Freeform 7"/>
          <p:cNvSpPr/>
          <p:nvPr/>
        </p:nvSpPr>
        <p:spPr>
          <a:xfrm rot="-5400000">
            <a:off x="2353032" y="1376047"/>
            <a:ext cx="7025809" cy="10066140"/>
          </a:xfrm>
          <a:custGeom>
            <a:avLst/>
            <a:gdLst/>
            <a:ahLst/>
            <a:cxnLst/>
            <a:rect l="l" t="t" r="r" b="b"/>
            <a:pathLst>
              <a:path w="7025809" h="10066140">
                <a:moveTo>
                  <a:pt x="0" y="0"/>
                </a:moveTo>
                <a:lnTo>
                  <a:pt x="7025810" y="0"/>
                </a:lnTo>
                <a:lnTo>
                  <a:pt x="7025810" y="10066140"/>
                </a:lnTo>
                <a:lnTo>
                  <a:pt x="0" y="100661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l="-519" r="-519"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1487705" y="3071123"/>
            <a:ext cx="4371340" cy="4371340"/>
            <a:chOff x="0" y="0"/>
            <a:chExt cx="5828453" cy="582845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638564" cy="5638564"/>
            </a:xfrm>
            <a:custGeom>
              <a:avLst/>
              <a:gdLst/>
              <a:ahLst/>
              <a:cxnLst/>
              <a:rect l="l" t="t" r="r" b="b"/>
              <a:pathLst>
                <a:path w="5638564" h="5638564">
                  <a:moveTo>
                    <a:pt x="0" y="0"/>
                  </a:moveTo>
                  <a:lnTo>
                    <a:pt x="5638564" y="0"/>
                  </a:lnTo>
                  <a:lnTo>
                    <a:pt x="5638564" y="5638564"/>
                  </a:lnTo>
                  <a:lnTo>
                    <a:pt x="0" y="56385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189889" y="189889"/>
              <a:ext cx="5638564" cy="5638564"/>
            </a:xfrm>
            <a:custGeom>
              <a:avLst/>
              <a:gdLst/>
              <a:ahLst/>
              <a:cxnLst/>
              <a:rect l="l" t="t" r="r" b="b"/>
              <a:pathLst>
                <a:path w="5638564" h="5638564">
                  <a:moveTo>
                    <a:pt x="0" y="0"/>
                  </a:moveTo>
                  <a:lnTo>
                    <a:pt x="5638564" y="0"/>
                  </a:lnTo>
                  <a:lnTo>
                    <a:pt x="5638564" y="5638564"/>
                  </a:lnTo>
                  <a:lnTo>
                    <a:pt x="0" y="56385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1" name="Freeform 11"/>
          <p:cNvSpPr/>
          <p:nvPr/>
        </p:nvSpPr>
        <p:spPr>
          <a:xfrm rot="5790298" flipH="1">
            <a:off x="15316419" y="6887781"/>
            <a:ext cx="4658070" cy="4741038"/>
          </a:xfrm>
          <a:custGeom>
            <a:avLst/>
            <a:gdLst/>
            <a:ahLst/>
            <a:cxnLst/>
            <a:rect l="l" t="t" r="r" b="b"/>
            <a:pathLst>
              <a:path w="4658070" h="4741038">
                <a:moveTo>
                  <a:pt x="4658070" y="0"/>
                </a:moveTo>
                <a:lnTo>
                  <a:pt x="0" y="0"/>
                </a:lnTo>
                <a:lnTo>
                  <a:pt x="0" y="4741038"/>
                </a:lnTo>
                <a:lnTo>
                  <a:pt x="4658070" y="4741038"/>
                </a:lnTo>
                <a:lnTo>
                  <a:pt x="465807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-548671" y="8549709"/>
            <a:ext cx="2382434" cy="2508718"/>
            <a:chOff x="0" y="0"/>
            <a:chExt cx="3176579" cy="3344957"/>
          </a:xfrm>
        </p:grpSpPr>
        <p:sp>
          <p:nvSpPr>
            <p:cNvPr id="13" name="Freeform 13"/>
            <p:cNvSpPr/>
            <p:nvPr/>
          </p:nvSpPr>
          <p:spPr>
            <a:xfrm rot="5871076">
              <a:off x="115178" y="56095"/>
              <a:ext cx="1314322" cy="1378057"/>
            </a:xfrm>
            <a:custGeom>
              <a:avLst/>
              <a:gdLst/>
              <a:ahLst/>
              <a:cxnLst/>
              <a:rect l="l" t="t" r="r" b="b"/>
              <a:pathLst>
                <a:path w="1314322" h="1378057">
                  <a:moveTo>
                    <a:pt x="0" y="0"/>
                  </a:moveTo>
                  <a:lnTo>
                    <a:pt x="1314322" y="0"/>
                  </a:lnTo>
                  <a:lnTo>
                    <a:pt x="1314322" y="1378057"/>
                  </a:lnTo>
                  <a:lnTo>
                    <a:pt x="0" y="1378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=""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 rot="-9991959">
              <a:off x="1719858" y="1226379"/>
              <a:ext cx="1314322" cy="1378057"/>
            </a:xfrm>
            <a:custGeom>
              <a:avLst/>
              <a:gdLst/>
              <a:ahLst/>
              <a:cxnLst/>
              <a:rect l="l" t="t" r="r" b="b"/>
              <a:pathLst>
                <a:path w="1314322" h="1378057">
                  <a:moveTo>
                    <a:pt x="0" y="0"/>
                  </a:moveTo>
                  <a:lnTo>
                    <a:pt x="1314322" y="0"/>
                  </a:lnTo>
                  <a:lnTo>
                    <a:pt x="1314322" y="1378057"/>
                  </a:lnTo>
                  <a:lnTo>
                    <a:pt x="0" y="1378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=""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 rot="2245436">
              <a:off x="473625" y="1709367"/>
              <a:ext cx="1314322" cy="1378057"/>
            </a:xfrm>
            <a:custGeom>
              <a:avLst/>
              <a:gdLst/>
              <a:ahLst/>
              <a:cxnLst/>
              <a:rect l="l" t="t" r="r" b="b"/>
              <a:pathLst>
                <a:path w="1314322" h="1378057">
                  <a:moveTo>
                    <a:pt x="0" y="0"/>
                  </a:moveTo>
                  <a:lnTo>
                    <a:pt x="1314322" y="0"/>
                  </a:lnTo>
                  <a:lnTo>
                    <a:pt x="1314322" y="1378058"/>
                  </a:lnTo>
                  <a:lnTo>
                    <a:pt x="0" y="13780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=""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6" name="Freeform 16"/>
          <p:cNvSpPr/>
          <p:nvPr/>
        </p:nvSpPr>
        <p:spPr>
          <a:xfrm>
            <a:off x="11110617" y="7129489"/>
            <a:ext cx="2752518" cy="2963680"/>
          </a:xfrm>
          <a:custGeom>
            <a:avLst/>
            <a:gdLst/>
            <a:ahLst/>
            <a:cxnLst/>
            <a:rect l="l" t="t" r="r" b="b"/>
            <a:pathLst>
              <a:path w="2752518" h="2963680">
                <a:moveTo>
                  <a:pt x="0" y="0"/>
                </a:moveTo>
                <a:lnTo>
                  <a:pt x="2752518" y="0"/>
                </a:lnTo>
                <a:lnTo>
                  <a:pt x="2752518" y="2963681"/>
                </a:lnTo>
                <a:lnTo>
                  <a:pt x="0" y="2963681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1132291">
            <a:off x="15346971" y="1219397"/>
            <a:ext cx="1551492" cy="2240422"/>
          </a:xfrm>
          <a:custGeom>
            <a:avLst/>
            <a:gdLst/>
            <a:ahLst/>
            <a:cxnLst/>
            <a:rect l="l" t="t" r="r" b="b"/>
            <a:pathLst>
              <a:path w="1551492" h="2240422">
                <a:moveTo>
                  <a:pt x="0" y="0"/>
                </a:moveTo>
                <a:lnTo>
                  <a:pt x="1551492" y="0"/>
                </a:lnTo>
                <a:lnTo>
                  <a:pt x="1551492" y="2240422"/>
                </a:lnTo>
                <a:lnTo>
                  <a:pt x="0" y="2240422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2113569" y="3183397"/>
            <a:ext cx="7833842" cy="69097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41"/>
              </a:lnSpc>
            </a:pPr>
            <a:r>
              <a:rPr lang="en-US" sz="4386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Oprócz kluczowych aspektów, Standardy Ochrony Małoletnich zawierają także zabezpieczenie danych osobowych i ochronę wizerunku dzieci, a także reguły bezpiecznego korzystania z Internetu </a:t>
            </a:r>
          </a:p>
          <a:p>
            <a:pPr algn="ctr">
              <a:lnSpc>
                <a:spcPts val="6141"/>
              </a:lnSpc>
            </a:pPr>
            <a:r>
              <a:rPr lang="en-US" sz="4386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w szkole. </a:t>
            </a:r>
          </a:p>
          <a:p>
            <a:pPr algn="ctr">
              <a:lnSpc>
                <a:spcPts val="6001"/>
              </a:lnSpc>
            </a:pPr>
            <a:endParaRPr lang="en-US" sz="4386">
              <a:solidFill>
                <a:srgbClr val="000000"/>
              </a:solidFill>
              <a:latin typeface="Kurale"/>
              <a:ea typeface="Kurale"/>
              <a:cs typeface="Kurale"/>
              <a:sym typeface="Kura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639</Words>
  <Application>Microsoft Office PowerPoint</Application>
  <PresentationFormat>Niestandardowy</PresentationFormat>
  <Paragraphs>88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9" baseType="lpstr">
      <vt:lpstr>Calibri</vt:lpstr>
      <vt:lpstr>Arial</vt:lpstr>
      <vt:lpstr>Kurale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STANDARDY OCHRONY MAŁOLETNICH</dc:title>
  <dc:creator>Admin</dc:creator>
  <cp:lastModifiedBy>Admin</cp:lastModifiedBy>
  <cp:revision>3</cp:revision>
  <cp:lastPrinted>2025-07-28T10:47:33Z</cp:lastPrinted>
  <dcterms:created xsi:type="dcterms:W3CDTF">2006-08-16T00:00:00Z</dcterms:created>
  <dcterms:modified xsi:type="dcterms:W3CDTF">2025-08-22T05:17:59Z</dcterms:modified>
  <dc:identifier>DAGO975146w</dc:identifier>
</cp:coreProperties>
</file>