
<file path=[Content_Types].xml><?xml version="1.0" encoding="utf-8"?>
<Types xmlns="http://schemas.openxmlformats.org/package/2006/content-types">
  <Default Extension="jfif" ContentType="image/jpeg"/>
  <Default Extension="png" ContentType="image/png"/>
  <Default Extension="svg" ContentType="image/svg+xml"/>
  <Default Extension="jpeg" ContentType="image/jpeg"/>
  <Default Extension="webp" ContentType="image/webp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2" r:id="rId9"/>
    <p:sldId id="261" r:id="rId10"/>
    <p:sldId id="265" r:id="rId11"/>
    <p:sldId id="266" r:id="rId12"/>
    <p:sldId id="267" r:id="rId13"/>
    <p:sldId id="268" r:id="rId14"/>
    <p:sldId id="269" r:id="rId15"/>
  </p:sldIdLst>
  <p:sldSz cx="12192000" cy="6858000"/>
  <p:notesSz cx="6792913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3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F1EB7-A1E4-4BFD-B52C-8C419E8F1697}" type="datetimeFigureOut">
              <a:rPr lang="pl-PL" smtClean="0"/>
              <a:t>22.08.2025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CBB6-202C-44F6-AF65-88B06786450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8292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F1EB7-A1E4-4BFD-B52C-8C419E8F1697}" type="datetimeFigureOut">
              <a:rPr lang="pl-PL" smtClean="0"/>
              <a:t>22.08.2025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CBB6-202C-44F6-AF65-88B06786450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4129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F1EB7-A1E4-4BFD-B52C-8C419E8F1697}" type="datetimeFigureOut">
              <a:rPr lang="pl-PL" smtClean="0"/>
              <a:t>22.08.2025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CBB6-202C-44F6-AF65-88B06786450F}" type="slidenum">
              <a:rPr lang="pl-PL" smtClean="0"/>
              <a:t>‹#›</a:t>
            </a:fld>
            <a:endParaRPr lang="pl-P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0442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F1EB7-A1E4-4BFD-B52C-8C419E8F1697}" type="datetimeFigureOut">
              <a:rPr lang="pl-PL" smtClean="0"/>
              <a:t>22.08.2025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CBB6-202C-44F6-AF65-88B06786450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6356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F1EB7-A1E4-4BFD-B52C-8C419E8F1697}" type="datetimeFigureOut">
              <a:rPr lang="pl-PL" smtClean="0"/>
              <a:t>22.08.2025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CBB6-202C-44F6-AF65-88B06786450F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3888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F1EB7-A1E4-4BFD-B52C-8C419E8F1697}" type="datetimeFigureOut">
              <a:rPr lang="pl-PL" smtClean="0"/>
              <a:t>22.08.2025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CBB6-202C-44F6-AF65-88B06786450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080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F1EB7-A1E4-4BFD-B52C-8C419E8F1697}" type="datetimeFigureOut">
              <a:rPr lang="pl-PL" smtClean="0"/>
              <a:t>22.08.2025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CBB6-202C-44F6-AF65-88B06786450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5559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F1EB7-A1E4-4BFD-B52C-8C419E8F1697}" type="datetimeFigureOut">
              <a:rPr lang="pl-PL" smtClean="0"/>
              <a:t>22.08.2025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CBB6-202C-44F6-AF65-88B06786450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0498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F1EB7-A1E4-4BFD-B52C-8C419E8F1697}" type="datetimeFigureOut">
              <a:rPr lang="pl-PL" smtClean="0"/>
              <a:t>22.08.2025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CBB6-202C-44F6-AF65-88B06786450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4023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F1EB7-A1E4-4BFD-B52C-8C419E8F1697}" type="datetimeFigureOut">
              <a:rPr lang="pl-PL" smtClean="0"/>
              <a:t>22.08.2025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CBB6-202C-44F6-AF65-88B06786450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485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F1EB7-A1E4-4BFD-B52C-8C419E8F1697}" type="datetimeFigureOut">
              <a:rPr lang="pl-PL" smtClean="0"/>
              <a:t>22.08.2025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CBB6-202C-44F6-AF65-88B06786450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5926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F1EB7-A1E4-4BFD-B52C-8C419E8F1697}" type="datetimeFigureOut">
              <a:rPr lang="pl-PL" smtClean="0"/>
              <a:t>22.08.2025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CBB6-202C-44F6-AF65-88B06786450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848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F1EB7-A1E4-4BFD-B52C-8C419E8F1697}" type="datetimeFigureOut">
              <a:rPr lang="pl-PL" smtClean="0"/>
              <a:t>22.08.2025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CBB6-202C-44F6-AF65-88B06786450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5656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F1EB7-A1E4-4BFD-B52C-8C419E8F1697}" type="datetimeFigureOut">
              <a:rPr lang="pl-PL" smtClean="0"/>
              <a:t>22.08.2025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CBB6-202C-44F6-AF65-88B06786450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791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F1EB7-A1E4-4BFD-B52C-8C419E8F1697}" type="datetimeFigureOut">
              <a:rPr lang="pl-PL" smtClean="0"/>
              <a:t>22.08.2025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CBB6-202C-44F6-AF65-88B06786450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5481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F1EB7-A1E4-4BFD-B52C-8C419E8F1697}" type="datetimeFigureOut">
              <a:rPr lang="pl-PL" smtClean="0"/>
              <a:t>22.08.2025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CBB6-202C-44F6-AF65-88B06786450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9716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F1EB7-A1E4-4BFD-B52C-8C419E8F1697}" type="datetimeFigureOut">
              <a:rPr lang="pl-PL" smtClean="0"/>
              <a:t>22.08.2025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018CBB6-202C-44F6-AF65-88B06786450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5690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eb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47A4152D-6280-160B-0D20-E1621E41F1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l-PL" b="1" dirty="0">
                <a:solidFill>
                  <a:schemeClr val="accent5"/>
                </a:solidFill>
              </a:rPr>
              <a:t>STANDARDY OCHRONY MAŁOLETNICH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22C94018-C99B-93D4-6FF7-178AE24C1F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3825" y="4050833"/>
            <a:ext cx="9592888" cy="1096899"/>
          </a:xfrm>
        </p:spPr>
        <p:txBody>
          <a:bodyPr>
            <a:normAutofit/>
          </a:bodyPr>
          <a:lstStyle/>
          <a:p>
            <a:pPr algn="just"/>
            <a:r>
              <a:rPr lang="pl-PL" sz="2800" dirty="0">
                <a:solidFill>
                  <a:schemeClr val="tx1"/>
                </a:solidFill>
              </a:rPr>
              <a:t>Szkoła Podstawowa nr 2 im. Jana Pawła II w Sulechowie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24FB10F8-8F7F-B359-950E-C969EFB77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173" y="213021"/>
            <a:ext cx="2276475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1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76653D5-B7FC-3914-6EA6-A0FD2B388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609600"/>
            <a:ext cx="10050087" cy="1320800"/>
          </a:xfrm>
        </p:spPr>
        <p:txBody>
          <a:bodyPr>
            <a:noAutofit/>
          </a:bodyPr>
          <a:lstStyle/>
          <a:p>
            <a:pPr algn="ctr"/>
            <a:r>
              <a:rPr lang="pl-PL" sz="3200" b="1" dirty="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JAK POSTĘPOWAĆ W TRUDNYCH SYTUACJACH:</a:t>
            </a:r>
            <a:r>
              <a:rPr lang="pl-PL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sz="3200" dirty="0"/>
          </a:p>
        </p:txBody>
      </p:sp>
      <p:pic>
        <p:nvPicPr>
          <p:cNvPr id="4" name="Obraz 3">
            <a:extLst>
              <a:ext uri="{FF2B5EF4-FFF2-40B4-BE49-F238E27FC236}">
                <a16:creationId xmlns="" xmlns:a16="http://schemas.microsoft.com/office/drawing/2014/main" id="{3E173F2F-7456-8E89-F2D3-99ACA9406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1" y="1606203"/>
            <a:ext cx="7126897" cy="474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59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4B1440B6-0A1E-0FC4-4687-51958A959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757" y="609600"/>
            <a:ext cx="9451570" cy="1320800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Zgłaszanie Problemów:</a:t>
            </a:r>
            <a:r>
              <a:rPr lang="pl-PL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przypadku jakichkolwiek obaw lub problemów, proszę, zgłoście to nauczycielowi lub innemu zaufanemu dorosłemu. Naszym obowiązkiem jest zapewnienie Wam pomocy i wsparcia.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="" xmlns:a16="http://schemas.microsoft.com/office/drawing/2014/main" id="{676BF4F9-5327-2053-2B4F-2FEA148D5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524" y="2987540"/>
            <a:ext cx="5445876" cy="351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6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039CBEC0-3A21-37FA-476F-4D532D9B9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66" y="307571"/>
            <a:ext cx="9692639" cy="1622829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Bezpieczne Miejsce: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Pamiętajcie, że Wasza szkoła jest miejscem, gdzie możecie </a:t>
            </a:r>
            <a:br>
              <a:rPr lang="pl-PL" sz="3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szukać wsparcia i pomocy.</a:t>
            </a:r>
            <a:br>
              <a:rPr lang="pl-PL" sz="3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 swoich problemach możecie powiedzieć wychowawcy,</a:t>
            </a:r>
            <a:br>
              <a:rPr lang="pl-PL" sz="3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psychologowi, pedagogowi, nauczycielowi lub innej osobie zaufanej.</a:t>
            </a:r>
            <a:br>
              <a:rPr lang="pl-PL" sz="3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3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Pamiętajcie, że dialog jest kluczem do rozwiązania wielu problemów.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A0D3A9C0-4D18-22DC-2FCA-77352B784F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660" y="3906982"/>
            <a:ext cx="4465460" cy="284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49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F54B5012-AC28-6C25-C53E-5B14DBF28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b="1" dirty="0">
                <a:solidFill>
                  <a:schemeClr val="accent2"/>
                </a:solidFill>
              </a:rPr>
              <a:t>Jeśli doznajesz krzywdy</a:t>
            </a:r>
            <a:br>
              <a:rPr lang="pl-PL" b="1" dirty="0">
                <a:solidFill>
                  <a:schemeClr val="accent2"/>
                </a:solidFill>
              </a:rPr>
            </a:br>
            <a:r>
              <a:rPr lang="pl-PL" b="1" dirty="0">
                <a:solidFill>
                  <a:schemeClr val="accent2"/>
                </a:solidFill>
              </a:rPr>
              <a:t>nie wstydź  się prosić o pomoc!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7B55C942-E40A-8779-DE3E-3A1F034A5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624" y="2188065"/>
            <a:ext cx="6240087" cy="230347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="" xmlns:a16="http://schemas.microsoft.com/office/drawing/2014/main" id="{8DDCE3BE-8AC0-3E32-216D-C09BB6D77CEB}"/>
              </a:ext>
            </a:extLst>
          </p:cNvPr>
          <p:cNvSpPr txBox="1"/>
          <p:nvPr/>
        </p:nvSpPr>
        <p:spPr>
          <a:xfrm>
            <a:off x="735523" y="3429000"/>
            <a:ext cx="987552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pl-PL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1800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1800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1800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3600" b="1" dirty="0">
                <a:solidFill>
                  <a:schemeClr val="accent5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 PAMIĘTAJ NIGDY NIE JESTEŚ SAM!!!</a:t>
            </a:r>
            <a:endParaRPr lang="pl-PL" sz="36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57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41258582-9937-DD0D-2488-25643AB74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92" y="601287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solidFill>
                  <a:srgbClr val="0070C0"/>
                </a:solidFill>
              </a:rPr>
              <a:t>TU ZNAJDZIESZ POMOC:</a:t>
            </a:r>
            <a:r>
              <a:rPr lang="pl-PL" b="1" dirty="0">
                <a:solidFill>
                  <a:schemeClr val="accent2"/>
                </a:solidFill>
              </a:rPr>
              <a:t/>
            </a:r>
            <a:br>
              <a:rPr lang="pl-PL" b="1" dirty="0">
                <a:solidFill>
                  <a:schemeClr val="accent2"/>
                </a:solidFill>
              </a:rPr>
            </a:br>
            <a:r>
              <a:rPr lang="pl-PL" b="1" dirty="0">
                <a:solidFill>
                  <a:schemeClr val="accent5"/>
                </a:solidFill>
              </a:rPr>
              <a:t>116 111</a:t>
            </a:r>
            <a:r>
              <a:rPr lang="pl-PL" dirty="0"/>
              <a:t/>
            </a:r>
            <a:br>
              <a:rPr lang="pl-PL" dirty="0"/>
            </a:br>
            <a:r>
              <a:rPr lang="pl-PL" b="1" dirty="0"/>
              <a:t>Telefon zaufania dla dzieci i młodzieży</a:t>
            </a:r>
            <a:br>
              <a:rPr lang="pl-PL" b="1" dirty="0"/>
            </a:br>
            <a:r>
              <a:rPr lang="pl-PL" b="1" dirty="0">
                <a:solidFill>
                  <a:schemeClr val="accent5"/>
                </a:solidFill>
              </a:rPr>
              <a:t>800 12 12 12</a:t>
            </a:r>
            <a:r>
              <a:rPr lang="pl-PL" dirty="0"/>
              <a:t/>
            </a:r>
            <a:br>
              <a:rPr lang="pl-PL" dirty="0"/>
            </a:br>
            <a:r>
              <a:rPr lang="pl-PL" b="1" dirty="0"/>
              <a:t>Dziecięcy telefon zaufania Rzecznika Praw Dziecka</a:t>
            </a:r>
            <a:r>
              <a:rPr lang="pl-PL" dirty="0"/>
              <a:t/>
            </a:r>
            <a:br>
              <a:rPr lang="pl-PL" dirty="0"/>
            </a:br>
            <a:r>
              <a:rPr lang="pl-PL" b="1" dirty="0">
                <a:solidFill>
                  <a:schemeClr val="accent5"/>
                </a:solidFill>
              </a:rPr>
              <a:t>800 120 002</a:t>
            </a:r>
            <a:r>
              <a:rPr lang="pl-PL" dirty="0"/>
              <a:t/>
            </a:r>
            <a:br>
              <a:rPr lang="pl-PL" dirty="0"/>
            </a:br>
            <a:r>
              <a:rPr lang="pl-PL" b="1" dirty="0"/>
              <a:t>Ogólnopolski telefon dla ofiar przemocy w rodzinie „Niebieska linia”</a:t>
            </a:r>
            <a:r>
              <a:rPr lang="pl-PL" dirty="0"/>
              <a:t/>
            </a:r>
            <a:br>
              <a:rPr lang="pl-PL" dirty="0"/>
            </a:br>
            <a:r>
              <a:rPr lang="pl-PL" b="1" dirty="0">
                <a:solidFill>
                  <a:schemeClr val="accent5"/>
                </a:solidFill>
              </a:rPr>
              <a:t>800 120 226</a:t>
            </a:r>
            <a:r>
              <a:rPr lang="pl-PL" dirty="0"/>
              <a:t/>
            </a:r>
            <a:br>
              <a:rPr lang="pl-PL" dirty="0"/>
            </a:br>
            <a:r>
              <a:rPr lang="pl-PL" b="1" dirty="0"/>
              <a:t>Policyjny telefon zaufania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="" xmlns:a16="http://schemas.microsoft.com/office/drawing/2014/main" id="{8DD1983D-FEC7-3698-26B2-99B52A4CC4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208" y="0"/>
            <a:ext cx="1865376" cy="1655064"/>
          </a:xfrm>
          <a:prstGeom prst="rect">
            <a:avLst/>
          </a:prstGeom>
        </p:spPr>
      </p:pic>
      <p:pic>
        <p:nvPicPr>
          <p:cNvPr id="5" name="Grafika 4" descr="Słuchawka">
            <a:extLst>
              <a:ext uri="{FF2B5EF4-FFF2-40B4-BE49-F238E27FC236}">
                <a16:creationId xmlns="" xmlns:a16="http://schemas.microsoft.com/office/drawing/2014/main" id="{EA579EDE-44F2-18B0-FE4B-C1BFCAF2D0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4702083">
            <a:off x="6565612" y="4627766"/>
            <a:ext cx="1593222" cy="159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24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FAA08756-7A0E-0A2E-2A78-018F6C587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567" y="609599"/>
            <a:ext cx="10482349" cy="5076305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sz="4000" b="1" dirty="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 TO SĄ STANDARDY OCHRONY </a:t>
            </a:r>
            <a:br>
              <a:rPr lang="pl-PL" sz="4000" b="1" dirty="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4000" b="1" dirty="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MAŁOLETNICH?</a:t>
            </a:r>
            <a:r>
              <a:rPr lang="pl-PL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 dokument stworzony w naszej szkole, który zawiera procedury </a:t>
            </a:r>
            <a:br>
              <a:rPr lang="pl-PL" sz="2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 zasady dzięki, którym każdy nasz uczeń może czuć się bezpiecznie !!!</a:t>
            </a:r>
            <a:br>
              <a:rPr lang="pl-PL" sz="2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2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Wskazuje jak reagować  kiedy jesteś świadkiem lub ofiarą przemocy ze strony:</a:t>
            </a:r>
            <a:br>
              <a:rPr lang="pl-PL" sz="2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rówieśników</a:t>
            </a:r>
            <a:br>
              <a:rPr lang="pl-PL" sz="2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pracowników szkoły</a:t>
            </a:r>
            <a:br>
              <a:rPr lang="pl-PL" sz="2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członków rodziny</a:t>
            </a:r>
            <a:br>
              <a:rPr lang="pl-PL" sz="2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innych osób</a:t>
            </a:r>
            <a:br>
              <a:rPr lang="pl-PL" sz="2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2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</a:t>
            </a:r>
            <a:r>
              <a:rPr lang="pl-PL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PAMIĘTAJ NIGDY NIE JESTEŚ SAM!!!</a:t>
            </a:r>
            <a:r>
              <a:rPr lang="pl-P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4B091C52-89AE-327F-5CE0-A915DE980D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39" y="3853345"/>
            <a:ext cx="3856239" cy="168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79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3188123-7441-E149-B6E0-2C98E01EA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926676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KLUCZOWE ZASADY BEZPIECZEŃSTWA:</a:t>
            </a:r>
            <a:br>
              <a:rPr lang="pl-PL" b="1" dirty="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b="1" dirty="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b="1" dirty="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2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Bezpieczeństwo i ochrona: </a:t>
            </a:r>
            <a:r>
              <a:rPr lang="pl-PL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naszej placówce, każdy</a:t>
            </a:r>
            <a:b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 Was ma prawo do bezpieczeństwa. </a:t>
            </a:r>
            <a:b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Oznacza to brak tolerancji </a:t>
            </a:r>
            <a:b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dla przemocy fizycznej </a:t>
            </a:r>
            <a:b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czy emocjonalnej.                                                    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dirty="0">
              <a:solidFill>
                <a:schemeClr val="accent2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="" xmlns:a16="http://schemas.microsoft.com/office/drawing/2014/main" id="{DE009F41-ACC6-E16B-911B-B4BA184CE9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853" y="3520440"/>
            <a:ext cx="4121757" cy="312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5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24A43789-B7C9-7082-D6D1-6854DF619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585" y="645622"/>
            <a:ext cx="8596668" cy="5566756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Szacunek i godność: </a:t>
            </a:r>
            <a:r>
              <a:rPr lang="pl-PL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Wzajemny szacunek jest </a:t>
            </a:r>
            <a:b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fundamentem naszych relacji. </a:t>
            </a:r>
            <a:b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Każdy z Was zasługuje na traktowanie </a:t>
            </a:r>
            <a:b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 godnością i poszanowaniem swoich uczuć.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AF458D47-D6E4-91BC-FA9A-901BA2D8B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506" y="2967644"/>
            <a:ext cx="5461461" cy="364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30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609F21E-9B04-E799-84EB-611C5B5BC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943302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Komunikacja  wypowiedź: </a:t>
            </a:r>
            <a:r>
              <a:rPr lang="pl-PL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Wasze opinie i uczucia są ważne. </a:t>
            </a:r>
            <a:b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Zachęcamy Was do wyrażania swoich </a:t>
            </a:r>
            <a:b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myśli w bezpieczny sposób.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="" xmlns:a16="http://schemas.microsoft.com/office/drawing/2014/main" id="{47173D86-A2BE-94D5-3D85-8591F86713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021" y="2636050"/>
            <a:ext cx="5515841" cy="367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71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0F39F22B-F595-15BB-A96D-FEA01C411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AristaPro-Bold"/>
              </a:rPr>
              <a:t>Prywatność i granice: </a:t>
            </a:r>
            <a:br>
              <a:rPr lang="pl-PL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AristaPro-Bold"/>
              </a:rPr>
            </a:br>
            <a:r>
              <a:rPr lang="pl-PL" sz="3100" dirty="0">
                <a:effectLst/>
                <a:ea typeface="Calibri" panose="020F0502020204030204" pitchFamily="34" charset="0"/>
                <a:cs typeface="AristaPro-Regular"/>
              </a:rPr>
              <a:t>Każdy z Was ma prawo do swojej prywatności</a:t>
            </a:r>
            <a:br>
              <a:rPr lang="pl-PL" sz="3100" dirty="0">
                <a:effectLst/>
                <a:ea typeface="Calibri" panose="020F0502020204030204" pitchFamily="34" charset="0"/>
                <a:cs typeface="AristaPro-Regular"/>
              </a:rPr>
            </a:br>
            <a:r>
              <a:rPr lang="pl-PL" sz="3100" dirty="0">
                <a:effectLst/>
                <a:ea typeface="Calibri" panose="020F0502020204030204" pitchFamily="34" charset="0"/>
                <a:cs typeface="AristaPro-Regular"/>
              </a:rPr>
              <a:t>i przestrzeni osobistej. </a:t>
            </a:r>
            <a:br>
              <a:rPr lang="pl-PL" sz="3100" dirty="0">
                <a:effectLst/>
                <a:ea typeface="Calibri" panose="020F0502020204030204" pitchFamily="34" charset="0"/>
                <a:cs typeface="AristaPro-Regular"/>
              </a:rPr>
            </a:br>
            <a:r>
              <a:rPr lang="pl-PL" sz="3100" dirty="0">
                <a:effectLst/>
                <a:ea typeface="Calibri" panose="020F0502020204030204" pitchFamily="34" charset="0"/>
                <a:cs typeface="AristaPro-Regular"/>
              </a:rPr>
              <a:t>Szanujmy nawzajem nasze granice. Dbajmy o bezpieczeństwo w </a:t>
            </a:r>
            <a:r>
              <a:rPr lang="pl-PL" sz="3100" dirty="0">
                <a:ea typeface="Calibri" panose="020F0502020204030204" pitchFamily="34" charset="0"/>
                <a:cs typeface="AristaPro-Regular"/>
              </a:rPr>
              <a:t>I</a:t>
            </a:r>
            <a:r>
              <a:rPr lang="pl-PL" sz="3100" dirty="0">
                <a:effectLst/>
                <a:ea typeface="Calibri" panose="020F0502020204030204" pitchFamily="34" charset="0"/>
                <a:cs typeface="AristaPro-Regular"/>
              </a:rPr>
              <a:t>nternecie. 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363" y="3074323"/>
            <a:ext cx="5442065" cy="340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ADD0C4A-D230-8CCC-C3C3-4639A02DD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Równość i sprawiedliwość: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naszej społeczności każdy jest równy. </a:t>
            </a:r>
            <a:br>
              <a:rPr lang="pl-PL" sz="3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Nie tolerujemy dyskryminacji ani faworyzowania.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="" xmlns:a16="http://schemas.microsoft.com/office/drawing/2014/main" id="{25C42D69-3702-3F69-B1DB-22A8E4506B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57" y="2759825"/>
            <a:ext cx="5018982" cy="3345988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74F029B6-7924-5AE1-9CEE-D38879EE8D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759825"/>
            <a:ext cx="4306291" cy="334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53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284" y="766617"/>
            <a:ext cx="1098563" cy="1330123"/>
          </a:xfrm>
          <a:prstGeom prst="rect">
            <a:avLst/>
          </a:prstGeom>
        </p:spPr>
      </p:pic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Zero tolerancji dla przemocy:</a:t>
            </a:r>
            <a:br>
              <a:rPr lang="pl-PL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Żadne formy agresji –fizycznej, </a:t>
            </a:r>
            <a:b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słownej czy psychicznej – nie są akceptowalne.</a:t>
            </a:r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94E06004-DC81-337B-CB5F-3A141326AD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137" y="2610196"/>
            <a:ext cx="5707990" cy="380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48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A527875-6057-9F8A-1238-F9B0D69FB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b="1" dirty="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NIEDOZWOLONE ZACHOWANIA:</a:t>
            </a:r>
            <a:br>
              <a:rPr lang="pl-PL" b="1" dirty="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b="1" dirty="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b="1" dirty="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BBA2F52E-3BCD-8DC1-7B47-D2286E22C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96" y="2488096"/>
            <a:ext cx="4363382" cy="3653998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AA146452-8499-43B2-A1A8-BE2B34FEFD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992" y="1345017"/>
            <a:ext cx="4852944" cy="3235296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105" y="1167296"/>
            <a:ext cx="1098563" cy="133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33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208</TotalTime>
  <Words>73</Words>
  <Application>Microsoft Office PowerPoint</Application>
  <PresentationFormat>Panoramiczny</PresentationFormat>
  <Paragraphs>23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2" baseType="lpstr">
      <vt:lpstr>Arial</vt:lpstr>
      <vt:lpstr>AristaPro-Bold</vt:lpstr>
      <vt:lpstr>AristaPro-Regular</vt:lpstr>
      <vt:lpstr>Calibri</vt:lpstr>
      <vt:lpstr>Times New Roman</vt:lpstr>
      <vt:lpstr>Trebuchet MS</vt:lpstr>
      <vt:lpstr>Wingdings 3</vt:lpstr>
      <vt:lpstr>Faseta</vt:lpstr>
      <vt:lpstr>STANDARDY OCHRONY MAŁOLETNICH</vt:lpstr>
      <vt:lpstr>CO TO SĄ STANDARDY OCHRONY  MAŁOLETNICH?  To dokument stworzony w naszej szkole, który zawiera procedury  i zasady dzięki, którym każdy nasz uczeń może czuć się bezpiecznie !!!  Wskazuje jak reagować  kiedy jesteś świadkiem lub ofiarą przemocy ze strony: - rówieśników - pracowników szkoły - członków rodziny - innych osób                                  PAMIĘTAJ NIGDY NIE JESTEŚ SAM!!!  </vt:lpstr>
      <vt:lpstr>KLUCZOWE ZASADY BEZPIECZEŃSTWA:  Bezpieczeństwo i ochrona:  W naszej placówce, każdy z Was ma prawo do bezpieczeństwa.  Oznacza to brak tolerancji  dla przemocy fizycznej  czy emocjonalnej.                                                      </vt:lpstr>
      <vt:lpstr>Szacunek i godność:  Wzajemny szacunek jest  fundamentem naszych relacji.  Każdy z Was zasługuje na traktowanie  z godnością i poszanowaniem swoich uczuć.   </vt:lpstr>
      <vt:lpstr>Komunikacja  wypowiedź:  Wasze opinie i uczucia są ważne.  Zachęcamy Was do wyrażania swoich  myśli w bezpieczny sposób.    </vt:lpstr>
      <vt:lpstr>Prywatność i granice:  Każdy z Was ma prawo do swojej prywatności i przestrzeni osobistej.  Szanujmy nawzajem nasze granice. Dbajmy o bezpieczeństwo w Internecie.  </vt:lpstr>
      <vt:lpstr>Równość i sprawiedliwość:  W naszej społeczności każdy jest równy.  Nie tolerujemy dyskryminacji ani faworyzowania.   </vt:lpstr>
      <vt:lpstr>Zero tolerancji dla przemocy: Żadne formy agresji –fizycznej,  słownej czy psychicznej – nie są akceptowalne.</vt:lpstr>
      <vt:lpstr>NIEDOZWOLONE ZACHOWANIA:   </vt:lpstr>
      <vt:lpstr>JAK POSTĘPOWAĆ W TRUDNYCH SYTUACJACH: </vt:lpstr>
      <vt:lpstr>Zgłaszanie Problemów: W przypadku jakichkolwiek obaw lub problemów, proszę, zgłoście to nauczycielowi lub innemu zaufanemu dorosłemu. Naszym obowiązkiem jest zapewnienie Wam pomocy i wsparcia. </vt:lpstr>
      <vt:lpstr>Bezpieczne Miejsce: Pamiętajcie, że Wasza szkoła jest miejscem, gdzie możecie  szukać wsparcia i pomocy. O swoich problemach możecie powiedzieć wychowawcy, psychologowi, pedagogowi, nauczycielowi lub innej osobie zaufanej.  Pamiętajcie, że dialog jest kluczem do rozwiązania wielu problemów.   </vt:lpstr>
      <vt:lpstr>Jeśli doznajesz krzywdy nie wstydź  się prosić o pomoc!</vt:lpstr>
      <vt:lpstr>TU ZNAJDZIESZ POMOC: 116 111 Telefon zaufania dla dzieci i młodzieży 800 12 12 12 Dziecięcy telefon zaufania Rzecznika Praw Dziecka 800 120 002 Ogólnopolski telefon dla ofiar przemocy w rodzinie „Niebieska linia” 800 120 226 Policyjny telefon zaufania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STANDARDY OCHRONY MAŁOLETNICH</dc:title>
  <dc:creator>Beata Dobrowolska</dc:creator>
  <cp:lastModifiedBy>Admin</cp:lastModifiedBy>
  <cp:revision>9</cp:revision>
  <cp:lastPrinted>2025-07-28T10:48:07Z</cp:lastPrinted>
  <dcterms:created xsi:type="dcterms:W3CDTF">2024-08-26T07:18:46Z</dcterms:created>
  <dcterms:modified xsi:type="dcterms:W3CDTF">2025-08-22T05:09:56Z</dcterms:modified>
</cp:coreProperties>
</file>