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16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17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18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19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20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21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22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23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6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abinet09\Desktop\Kopia%20ewaluacja%20wyniki%202018.xls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abinet09\Desktop\Kopia%20ewaluacja%20wyniki%202018.xls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abinet09\Desktop\Kopia%20ewaluacja%20wyniki%202018.xls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abinet09\Desktop\Kopia%20ewaluacja%20wyniki%202018.xls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abinet09\Desktop\Kopia%20ewaluacja%20wyniki%202018.xls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abinet09\Desktop\Kopia%20ewaluacja%20wyniki%202018.xls" TargetMode="Externa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Gabinet09\Desktop\Kopia%20ewaluacja%20wyniki%202018.xls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Gabinet09\Desktop\Kopia%20ewaluacja%20wyniki%202018.xls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Gabinet09\Desktop\Kopia%20ewaluacja%20wyniki%202018.xls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Gabinet09\Desktop\Kopia%20ewaluacja%20wyniki%202018.xls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Gabinet09\Desktop\Kopia%20ewaluacja%20wyniki%202018.xls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abinet09\Desktop\Kopia%20ewaluacja%20wyniki%202018.xls" TargetMode="Externa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Gabinet09\Desktop\Kopia%20ewaluacja%20wyniki%202018.xls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Gabinet09\Desktop\Kopia%20ewaluacja%20wyniki%202018.xls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Gabinet09\Desktop\Kopia%20ewaluacja%20wyniki%202018.xls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Gabinet09\Desktop\Kopia%20ewaluacja%20wyniki%202018.xls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abinet09\Desktop\Kopia%20ewaluacja%20wyniki%202018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abinet09\Desktop\Kopia%20ewaluacja%20wyniki%202018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abinet09\Desktop\Kopia%20ewaluacja%20wyniki%202018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abinet09\Desktop\Kopia%20ewaluacja%20wyniki%202018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abinet09\Desktop\Kopia%20ewaluacja%20wyniki%202018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abinet09\Desktop\Kopia%20ewaluacja%20wyniki%202018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abinet09\Desktop\Kopia%20ewaluacja%20wyniki%202018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pl-PL"/>
              <a:t>Czy zajęcia szkolne są dla Ciebie?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Arkusz1!$A$4</c:f>
              <c:strCache>
                <c:ptCount val="1"/>
                <c:pt idx="0">
                  <c:v>łatwe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Arkusz1!$B$2:$L$3</c:f>
              <c:strCache>
                <c:ptCount val="11"/>
                <c:pt idx="0">
                  <c:v>4A</c:v>
                </c:pt>
                <c:pt idx="1">
                  <c:v>7A</c:v>
                </c:pt>
                <c:pt idx="2">
                  <c:v>2A</c:v>
                </c:pt>
                <c:pt idx="3">
                  <c:v>2B</c:v>
                </c:pt>
                <c:pt idx="4">
                  <c:v>2C</c:v>
                </c:pt>
                <c:pt idx="5">
                  <c:v>3A</c:v>
                </c:pt>
                <c:pt idx="6">
                  <c:v>3B</c:v>
                </c:pt>
                <c:pt idx="7">
                  <c:v>3C</c:v>
                </c:pt>
                <c:pt idx="8">
                  <c:v>3D</c:v>
                </c:pt>
                <c:pt idx="10">
                  <c:v>szkoła</c:v>
                </c:pt>
              </c:strCache>
            </c:strRef>
          </c:cat>
          <c:val>
            <c:numRef>
              <c:f>Arkusz1!$B$4:$L$4</c:f>
              <c:numCache>
                <c:formatCode>0.00%</c:formatCode>
                <c:ptCount val="11"/>
                <c:pt idx="0">
                  <c:v>0.21429999999999999</c:v>
                </c:pt>
                <c:pt idx="1">
                  <c:v>9.0999999999999998E-2</c:v>
                </c:pt>
                <c:pt idx="2">
                  <c:v>0.26</c:v>
                </c:pt>
                <c:pt idx="3">
                  <c:v>0.1875</c:v>
                </c:pt>
                <c:pt idx="4">
                  <c:v>0.14299999999999999</c:v>
                </c:pt>
                <c:pt idx="5">
                  <c:v>0.193</c:v>
                </c:pt>
                <c:pt idx="6">
                  <c:v>0.46150000000000002</c:v>
                </c:pt>
                <c:pt idx="7">
                  <c:v>0</c:v>
                </c:pt>
                <c:pt idx="8">
                  <c:v>9.5200000000000007E-2</c:v>
                </c:pt>
                <c:pt idx="10">
                  <c:v>0.18283333333333332</c:v>
                </c:pt>
              </c:numCache>
            </c:numRef>
          </c:val>
        </c:ser>
        <c:ser>
          <c:idx val="1"/>
          <c:order val="1"/>
          <c:tx>
            <c:strRef>
              <c:f>Arkusz1!$A$5</c:f>
              <c:strCache>
                <c:ptCount val="1"/>
                <c:pt idx="0">
                  <c:v>dostosowane do możliwości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Arkusz1!$B$2:$L$3</c:f>
              <c:strCache>
                <c:ptCount val="11"/>
                <c:pt idx="0">
                  <c:v>4A</c:v>
                </c:pt>
                <c:pt idx="1">
                  <c:v>7A</c:v>
                </c:pt>
                <c:pt idx="2">
                  <c:v>2A</c:v>
                </c:pt>
                <c:pt idx="3">
                  <c:v>2B</c:v>
                </c:pt>
                <c:pt idx="4">
                  <c:v>2C</c:v>
                </c:pt>
                <c:pt idx="5">
                  <c:v>3A</c:v>
                </c:pt>
                <c:pt idx="6">
                  <c:v>3B</c:v>
                </c:pt>
                <c:pt idx="7">
                  <c:v>3C</c:v>
                </c:pt>
                <c:pt idx="8">
                  <c:v>3D</c:v>
                </c:pt>
                <c:pt idx="10">
                  <c:v>szkoła</c:v>
                </c:pt>
              </c:strCache>
            </c:strRef>
          </c:cat>
          <c:val>
            <c:numRef>
              <c:f>Arkusz1!$B$5:$L$5</c:f>
              <c:numCache>
                <c:formatCode>0.00%</c:formatCode>
                <c:ptCount val="11"/>
                <c:pt idx="0">
                  <c:v>0.57140000000000002</c:v>
                </c:pt>
                <c:pt idx="1">
                  <c:v>0.81799999999999995</c:v>
                </c:pt>
                <c:pt idx="2">
                  <c:v>0.56999999999999995</c:v>
                </c:pt>
                <c:pt idx="3">
                  <c:v>0.6875</c:v>
                </c:pt>
                <c:pt idx="4">
                  <c:v>0.621</c:v>
                </c:pt>
                <c:pt idx="5">
                  <c:v>0.73</c:v>
                </c:pt>
                <c:pt idx="6">
                  <c:v>0.53849999999999998</c:v>
                </c:pt>
                <c:pt idx="7">
                  <c:v>0.8</c:v>
                </c:pt>
                <c:pt idx="8">
                  <c:v>0.71419999999999995</c:v>
                </c:pt>
                <c:pt idx="10">
                  <c:v>0.67228888888888894</c:v>
                </c:pt>
              </c:numCache>
            </c:numRef>
          </c:val>
        </c:ser>
        <c:ser>
          <c:idx val="2"/>
          <c:order val="2"/>
          <c:tx>
            <c:strRef>
              <c:f>Arkusz1!$A$6</c:f>
              <c:strCache>
                <c:ptCount val="1"/>
                <c:pt idx="0">
                  <c:v>trudne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Arkusz1!$B$2:$L$3</c:f>
              <c:strCache>
                <c:ptCount val="11"/>
                <c:pt idx="0">
                  <c:v>4A</c:v>
                </c:pt>
                <c:pt idx="1">
                  <c:v>7A</c:v>
                </c:pt>
                <c:pt idx="2">
                  <c:v>2A</c:v>
                </c:pt>
                <c:pt idx="3">
                  <c:v>2B</c:v>
                </c:pt>
                <c:pt idx="4">
                  <c:v>2C</c:v>
                </c:pt>
                <c:pt idx="5">
                  <c:v>3A</c:v>
                </c:pt>
                <c:pt idx="6">
                  <c:v>3B</c:v>
                </c:pt>
                <c:pt idx="7">
                  <c:v>3C</c:v>
                </c:pt>
                <c:pt idx="8">
                  <c:v>3D</c:v>
                </c:pt>
                <c:pt idx="10">
                  <c:v>szkoła</c:v>
                </c:pt>
              </c:strCache>
            </c:strRef>
          </c:cat>
          <c:val>
            <c:numRef>
              <c:f>Arkusz1!$B$6:$L$6</c:f>
              <c:numCache>
                <c:formatCode>0.00%</c:formatCode>
                <c:ptCount val="11"/>
                <c:pt idx="0">
                  <c:v>0.21429999999999999</c:v>
                </c:pt>
                <c:pt idx="1">
                  <c:v>9.0999999999999998E-2</c:v>
                </c:pt>
                <c:pt idx="2">
                  <c:v>0.15</c:v>
                </c:pt>
                <c:pt idx="3">
                  <c:v>0.125</c:v>
                </c:pt>
                <c:pt idx="4">
                  <c:v>0.28599999999999998</c:v>
                </c:pt>
                <c:pt idx="5">
                  <c:v>7.6999999999999999E-2</c:v>
                </c:pt>
                <c:pt idx="6">
                  <c:v>0</c:v>
                </c:pt>
                <c:pt idx="7">
                  <c:v>0.2</c:v>
                </c:pt>
                <c:pt idx="8">
                  <c:v>0.19040000000000001</c:v>
                </c:pt>
                <c:pt idx="10">
                  <c:v>0.14818888888888887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03303360"/>
        <c:axId val="302525096"/>
      </c:barChart>
      <c:catAx>
        <c:axId val="3033033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302525096"/>
        <c:crosses val="autoZero"/>
        <c:auto val="1"/>
        <c:lblAlgn val="ctr"/>
        <c:lblOffset val="100"/>
        <c:noMultiLvlLbl val="0"/>
      </c:catAx>
      <c:valAx>
        <c:axId val="302525096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crossAx val="30330336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Arkusz2!$A$13:$A$19</c:f>
              <c:strCache>
                <c:ptCount val="7"/>
                <c:pt idx="0">
                  <c:v>prace pisemne</c:v>
                </c:pt>
                <c:pt idx="1">
                  <c:v>kartkówki</c:v>
                </c:pt>
                <c:pt idx="2">
                  <c:v>odpowiedź ustna</c:v>
                </c:pt>
                <c:pt idx="3">
                  <c:v>praca domowa</c:v>
                </c:pt>
                <c:pt idx="4">
                  <c:v>aktywość na lekcji</c:v>
                </c:pt>
                <c:pt idx="5">
                  <c:v>obserwacja ucznia</c:v>
                </c:pt>
                <c:pt idx="6">
                  <c:v>analiza wytworów ucznia</c:v>
                </c:pt>
              </c:strCache>
            </c:strRef>
          </c:cat>
          <c:val>
            <c:numRef>
              <c:f>Arkusz2!$H$13:$H$19</c:f>
              <c:numCache>
                <c:formatCode>0.00%</c:formatCode>
                <c:ptCount val="7"/>
                <c:pt idx="0">
                  <c:v>0.97</c:v>
                </c:pt>
                <c:pt idx="1">
                  <c:v>0.91999999999999993</c:v>
                </c:pt>
                <c:pt idx="2">
                  <c:v>0.84800000000000009</c:v>
                </c:pt>
                <c:pt idx="3">
                  <c:v>0.83200000000000007</c:v>
                </c:pt>
                <c:pt idx="4">
                  <c:v>0.84199999999999997</c:v>
                </c:pt>
                <c:pt idx="5">
                  <c:v>0.74399999999999999</c:v>
                </c:pt>
                <c:pt idx="6">
                  <c:v>0.71599999999999997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03524560"/>
        <c:axId val="303820544"/>
      </c:barChart>
      <c:catAx>
        <c:axId val="3035245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303820544"/>
        <c:crosses val="autoZero"/>
        <c:auto val="1"/>
        <c:lblAlgn val="ctr"/>
        <c:lblOffset val="100"/>
        <c:noMultiLvlLbl val="0"/>
      </c:catAx>
      <c:valAx>
        <c:axId val="303820544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crossAx val="30352456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Arkusz2!$A$24:$A$25</c:f>
              <c:strCache>
                <c:ptCount val="2"/>
                <c:pt idx="0">
                  <c:v>tak</c:v>
                </c:pt>
                <c:pt idx="1">
                  <c:v>nie</c:v>
                </c:pt>
              </c:strCache>
            </c:strRef>
          </c:cat>
          <c:val>
            <c:numRef>
              <c:f>Arkusz2!$H$24:$H$25</c:f>
              <c:numCache>
                <c:formatCode>0.00%</c:formatCode>
                <c:ptCount val="2"/>
                <c:pt idx="0">
                  <c:v>0.96599999999999997</c:v>
                </c:pt>
                <c:pt idx="1">
                  <c:v>3.4000000000000002E-2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03826816"/>
        <c:axId val="303822112"/>
      </c:barChart>
      <c:catAx>
        <c:axId val="3038268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303822112"/>
        <c:crosses val="autoZero"/>
        <c:auto val="1"/>
        <c:lblAlgn val="ctr"/>
        <c:lblOffset val="100"/>
        <c:noMultiLvlLbl val="0"/>
      </c:catAx>
      <c:valAx>
        <c:axId val="303822112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crossAx val="30382681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Arkusz2!$A$31:$A$32</c:f>
              <c:strCache>
                <c:ptCount val="2"/>
                <c:pt idx="0">
                  <c:v>tak</c:v>
                </c:pt>
                <c:pt idx="1">
                  <c:v>nie</c:v>
                </c:pt>
              </c:strCache>
            </c:strRef>
          </c:cat>
          <c:val>
            <c:numRef>
              <c:f>Arkusz2!$H$31:$H$32</c:f>
              <c:numCache>
                <c:formatCode>0.00%</c:formatCode>
                <c:ptCount val="2"/>
                <c:pt idx="0">
                  <c:v>0.77200000000000002</c:v>
                </c:pt>
                <c:pt idx="1">
                  <c:v>0.22799999999999998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03827208"/>
        <c:axId val="303821328"/>
      </c:barChart>
      <c:catAx>
        <c:axId val="3038272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303821328"/>
        <c:crosses val="autoZero"/>
        <c:auto val="1"/>
        <c:lblAlgn val="ctr"/>
        <c:lblOffset val="100"/>
        <c:noMultiLvlLbl val="0"/>
      </c:catAx>
      <c:valAx>
        <c:axId val="303821328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crossAx val="30382720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Arkusz2!$A$39:$A$44</c:f>
              <c:strCache>
                <c:ptCount val="6"/>
                <c:pt idx="0">
                  <c:v>modyfikują własny plan nauczania</c:v>
                </c:pt>
                <c:pt idx="1">
                  <c:v>modyfikują testy i sprawdziany</c:v>
                </c:pt>
                <c:pt idx="2">
                  <c:v>częściej wykorzystują metody aktywizujące</c:v>
                </c:pt>
                <c:pt idx="3">
                  <c:v>stosują indywidualizację nauczania</c:v>
                </c:pt>
                <c:pt idx="4">
                  <c:v>organizują dodatkowe zajęcia edukacyjne dla uczniów którzy mają przejściowe lub stałe trudności z opanowaniem wybranych wiadomości i umiejętności</c:v>
                </c:pt>
                <c:pt idx="5">
                  <c:v>organizują dodatkowe zajęcia edukacyjne dla uczniów którzy chcą poszerzać swoje zainteresowania</c:v>
                </c:pt>
              </c:strCache>
            </c:strRef>
          </c:cat>
          <c:val>
            <c:numRef>
              <c:f>Arkusz2!$H$39:$H$44</c:f>
              <c:numCache>
                <c:formatCode>0.00%</c:formatCode>
                <c:ptCount val="6"/>
                <c:pt idx="0">
                  <c:v>0.32200000000000006</c:v>
                </c:pt>
                <c:pt idx="1">
                  <c:v>0.44399999999999995</c:v>
                </c:pt>
                <c:pt idx="2">
                  <c:v>0.25199999999999995</c:v>
                </c:pt>
                <c:pt idx="3">
                  <c:v>0.37</c:v>
                </c:pt>
                <c:pt idx="4">
                  <c:v>0.56400000000000006</c:v>
                </c:pt>
                <c:pt idx="5">
                  <c:v>0.54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03821720"/>
        <c:axId val="303826032"/>
      </c:barChart>
      <c:catAx>
        <c:axId val="3038217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303826032"/>
        <c:crosses val="autoZero"/>
        <c:auto val="1"/>
        <c:lblAlgn val="ctr"/>
        <c:lblOffset val="100"/>
        <c:noMultiLvlLbl val="0"/>
      </c:catAx>
      <c:valAx>
        <c:axId val="303826032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crossAx val="30382172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Lbls>
            <c:dLbl>
              <c:idx val="8"/>
              <c:layout>
                <c:manualLayout>
                  <c:x val="8.3333333333333332E-3"/>
                  <c:y val="4.6296296296296294E-2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pl-PL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Arkusz2!$A$54:$A$64</c:f>
              <c:strCache>
                <c:ptCount val="11"/>
                <c:pt idx="0">
                  <c:v>poprzez rozmowę indywidualną z uczniem</c:v>
                </c:pt>
                <c:pt idx="1">
                  <c:v>zachęcając do udziału w zajęciach dodatkowych</c:v>
                </c:pt>
                <c:pt idx="2">
                  <c:v>zachęcając do udziału w konkursach</c:v>
                </c:pt>
                <c:pt idx="3">
                  <c:v>wprowadzając zadania domowe dla chętnych</c:v>
                </c:pt>
                <c:pt idx="4">
                  <c:v>dając szansę poprawy oceny</c:v>
                </c:pt>
                <c:pt idx="5">
                  <c:v>stosując różnorodne metody pracy z uczniem</c:v>
                </c:pt>
                <c:pt idx="6">
                  <c:v>wyróżniając uczniów za osiągnięcia poprzez pochwałę</c:v>
                </c:pt>
                <c:pt idx="7">
                  <c:v>publicznie prezentując sukcesy ucznia</c:v>
                </c:pt>
                <c:pt idx="8">
                  <c:v>kierując pochwały do rodziców</c:v>
                </c:pt>
                <c:pt idx="9">
                  <c:v>inne</c:v>
                </c:pt>
                <c:pt idx="10">
                  <c:v>wcale nie motywują</c:v>
                </c:pt>
              </c:strCache>
            </c:strRef>
          </c:cat>
          <c:val>
            <c:numRef>
              <c:f>Arkusz2!$H$54:$H$64</c:f>
              <c:numCache>
                <c:formatCode>0.00%</c:formatCode>
                <c:ptCount val="11"/>
                <c:pt idx="0">
                  <c:v>0.72399999999999998</c:v>
                </c:pt>
                <c:pt idx="1">
                  <c:v>0.55400000000000005</c:v>
                </c:pt>
                <c:pt idx="2">
                  <c:v>0.58799999999999997</c:v>
                </c:pt>
                <c:pt idx="3">
                  <c:v>0.39200000000000002</c:v>
                </c:pt>
                <c:pt idx="4">
                  <c:v>0.71599999999999997</c:v>
                </c:pt>
                <c:pt idx="5">
                  <c:v>0.35</c:v>
                </c:pt>
                <c:pt idx="6">
                  <c:v>0.46200000000000002</c:v>
                </c:pt>
                <c:pt idx="7">
                  <c:v>0.32999999999999996</c:v>
                </c:pt>
                <c:pt idx="8">
                  <c:v>0.33599999999999997</c:v>
                </c:pt>
                <c:pt idx="9">
                  <c:v>0</c:v>
                </c:pt>
                <c:pt idx="10">
                  <c:v>3.2000000000000001E-2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03825640"/>
        <c:axId val="303823680"/>
      </c:barChart>
      <c:catAx>
        <c:axId val="3038256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303823680"/>
        <c:crosses val="autoZero"/>
        <c:auto val="1"/>
        <c:lblAlgn val="ctr"/>
        <c:lblOffset val="100"/>
        <c:noMultiLvlLbl val="0"/>
      </c:catAx>
      <c:valAx>
        <c:axId val="303823680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crossAx val="30382564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2.8388928317955998E-3"/>
                  <c:y val="-3.026863773493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nauczyc!$A$4:$A$7</c:f>
              <c:strCache>
                <c:ptCount val="4"/>
                <c:pt idx="0">
                  <c:v>tak, na każdej lekcji</c:v>
                </c:pt>
                <c:pt idx="1">
                  <c:v>tak, raz w semestrze</c:v>
                </c:pt>
                <c:pt idx="2">
                  <c:v>tak, na koniec roku szkolnego</c:v>
                </c:pt>
                <c:pt idx="3">
                  <c:v>nie monitoruję</c:v>
                </c:pt>
              </c:strCache>
            </c:strRef>
          </c:cat>
          <c:val>
            <c:numRef>
              <c:f>nauczyc!$D$4:$D$7</c:f>
              <c:numCache>
                <c:formatCode>0.00%</c:formatCode>
                <c:ptCount val="4"/>
                <c:pt idx="0">
                  <c:v>0.66669999999999996</c:v>
                </c:pt>
                <c:pt idx="1">
                  <c:v>0.26669999999999999</c:v>
                </c:pt>
                <c:pt idx="2">
                  <c:v>6.6699999999999995E-2</c:v>
                </c:pt>
                <c:pt idx="3" formatCode="0%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03824072"/>
        <c:axId val="303825248"/>
      </c:barChart>
      <c:catAx>
        <c:axId val="3038240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03825248"/>
        <c:crosses val="autoZero"/>
        <c:auto val="1"/>
        <c:lblAlgn val="ctr"/>
        <c:lblOffset val="100"/>
        <c:noMultiLvlLbl val="0"/>
      </c:catAx>
      <c:valAx>
        <c:axId val="3038252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03824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nauczyc!$A$15:$A$16</c:f>
              <c:strCache>
                <c:ptCount val="2"/>
                <c:pt idx="0">
                  <c:v>tak</c:v>
                </c:pt>
                <c:pt idx="1">
                  <c:v>nie</c:v>
                </c:pt>
              </c:strCache>
            </c:strRef>
          </c:cat>
          <c:val>
            <c:numRef>
              <c:f>nauczyc!$D$15:$D$16</c:f>
              <c:numCache>
                <c:formatCode>0%</c:formatCode>
                <c:ptCount val="2"/>
                <c:pt idx="0">
                  <c:v>1</c:v>
                </c:pt>
                <c:pt idx="1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03827600"/>
        <c:axId val="303822504"/>
      </c:barChart>
      <c:catAx>
        <c:axId val="3038276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03822504"/>
        <c:crosses val="autoZero"/>
        <c:auto val="1"/>
        <c:lblAlgn val="ctr"/>
        <c:lblOffset val="100"/>
        <c:noMultiLvlLbl val="0"/>
      </c:catAx>
      <c:valAx>
        <c:axId val="3038225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038276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nauczyc!$A$23:$A$30</c:f>
              <c:strCache>
                <c:ptCount val="8"/>
                <c:pt idx="0">
                  <c:v>prace pisemne</c:v>
                </c:pt>
                <c:pt idx="1">
                  <c:v>kartkówki</c:v>
                </c:pt>
                <c:pt idx="2">
                  <c:v>odpowiedź ustna</c:v>
                </c:pt>
                <c:pt idx="3">
                  <c:v>praca domowa</c:v>
                </c:pt>
                <c:pt idx="4">
                  <c:v>aktywność na lekcji</c:v>
                </c:pt>
                <c:pt idx="5">
                  <c:v>obserwacja ucznia</c:v>
                </c:pt>
                <c:pt idx="6">
                  <c:v>analiza wytworów ucznia</c:v>
                </c:pt>
                <c:pt idx="7">
                  <c:v>inne</c:v>
                </c:pt>
              </c:strCache>
            </c:strRef>
          </c:cat>
          <c:val>
            <c:numRef>
              <c:f>nauczyc!$D$23:$D$30</c:f>
              <c:numCache>
                <c:formatCode>0%</c:formatCode>
                <c:ptCount val="8"/>
                <c:pt idx="0">
                  <c:v>0.8</c:v>
                </c:pt>
                <c:pt idx="1">
                  <c:v>0.8</c:v>
                </c:pt>
                <c:pt idx="2" formatCode="0.00%">
                  <c:v>0.4667</c:v>
                </c:pt>
                <c:pt idx="3">
                  <c:v>0.6</c:v>
                </c:pt>
                <c:pt idx="4" formatCode="0.00%">
                  <c:v>0.86670000000000003</c:v>
                </c:pt>
                <c:pt idx="5" formatCode="0.00%">
                  <c:v>0.66669999999999996</c:v>
                </c:pt>
                <c:pt idx="6" formatCode="0.00%">
                  <c:v>0.33329999999999999</c:v>
                </c:pt>
                <c:pt idx="7" formatCode="0.00%">
                  <c:v>0.1333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04458224"/>
        <c:axId val="304457832"/>
      </c:barChart>
      <c:catAx>
        <c:axId val="3044582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04457832"/>
        <c:crosses val="autoZero"/>
        <c:auto val="1"/>
        <c:lblAlgn val="ctr"/>
        <c:lblOffset val="100"/>
        <c:noMultiLvlLbl val="0"/>
      </c:catAx>
      <c:valAx>
        <c:axId val="3044578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044582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nauczyc!$A$37:$A$41</c:f>
              <c:strCache>
                <c:ptCount val="5"/>
                <c:pt idx="0">
                  <c:v>pisemną</c:v>
                </c:pt>
                <c:pt idx="1">
                  <c:v>ustną</c:v>
                </c:pt>
                <c:pt idx="2">
                  <c:v>testy sprawnościowe</c:v>
                </c:pt>
                <c:pt idx="3">
                  <c:v>nie, nie przeprowadzam</c:v>
                </c:pt>
                <c:pt idx="4">
                  <c:v>nie dotyczy</c:v>
                </c:pt>
              </c:strCache>
            </c:strRef>
          </c:cat>
          <c:val>
            <c:numRef>
              <c:f>nauczyc!$D$37:$D$41</c:f>
              <c:numCache>
                <c:formatCode>0%</c:formatCode>
                <c:ptCount val="5"/>
                <c:pt idx="0">
                  <c:v>0.6</c:v>
                </c:pt>
                <c:pt idx="1">
                  <c:v>0</c:v>
                </c:pt>
                <c:pt idx="2" formatCode="0.00%">
                  <c:v>6.6699999999999995E-2</c:v>
                </c:pt>
                <c:pt idx="3">
                  <c:v>0</c:v>
                </c:pt>
                <c:pt idx="4" formatCode="0.00%">
                  <c:v>0.33329999999999999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04454696"/>
        <c:axId val="304459792"/>
      </c:barChart>
      <c:catAx>
        <c:axId val="3044546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04459792"/>
        <c:crosses val="autoZero"/>
        <c:auto val="1"/>
        <c:lblAlgn val="ctr"/>
        <c:lblOffset val="100"/>
        <c:noMultiLvlLbl val="0"/>
      </c:catAx>
      <c:valAx>
        <c:axId val="3044597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044546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nauczyc!$A$48:$A$49</c:f>
              <c:strCache>
                <c:ptCount val="2"/>
                <c:pt idx="0">
                  <c:v>tak</c:v>
                </c:pt>
                <c:pt idx="1">
                  <c:v>nie</c:v>
                </c:pt>
              </c:strCache>
            </c:strRef>
          </c:cat>
          <c:val>
            <c:numRef>
              <c:f>nauczyc!$D$48:$D$49</c:f>
              <c:numCache>
                <c:formatCode>0.00%</c:formatCode>
                <c:ptCount val="2"/>
                <c:pt idx="0">
                  <c:v>0.93330000000000002</c:v>
                </c:pt>
                <c:pt idx="1">
                  <c:v>6.6699999999999995E-2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04461360"/>
        <c:axId val="304456264"/>
      </c:barChart>
      <c:catAx>
        <c:axId val="3044613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04456264"/>
        <c:crosses val="autoZero"/>
        <c:auto val="1"/>
        <c:lblAlgn val="ctr"/>
        <c:lblOffset val="100"/>
        <c:noMultiLvlLbl val="0"/>
      </c:catAx>
      <c:valAx>
        <c:axId val="3044562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044613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Arkusz1!$A$13</c:f>
              <c:strCache>
                <c:ptCount val="1"/>
                <c:pt idx="0">
                  <c:v>lepsze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Arkusz1!$B$12:$L$12</c:f>
              <c:strCache>
                <c:ptCount val="11"/>
                <c:pt idx="0">
                  <c:v>4A</c:v>
                </c:pt>
                <c:pt idx="1">
                  <c:v>7A</c:v>
                </c:pt>
                <c:pt idx="2">
                  <c:v>2A</c:v>
                </c:pt>
                <c:pt idx="3">
                  <c:v>2B</c:v>
                </c:pt>
                <c:pt idx="4">
                  <c:v>2C</c:v>
                </c:pt>
                <c:pt idx="5">
                  <c:v>3A</c:v>
                </c:pt>
                <c:pt idx="6">
                  <c:v>3B</c:v>
                </c:pt>
                <c:pt idx="7">
                  <c:v>3C</c:v>
                </c:pt>
                <c:pt idx="8">
                  <c:v>3D</c:v>
                </c:pt>
                <c:pt idx="10">
                  <c:v>szkoła</c:v>
                </c:pt>
              </c:strCache>
            </c:strRef>
          </c:cat>
          <c:val>
            <c:numRef>
              <c:f>Arkusz1!$B$13:$L$13</c:f>
              <c:numCache>
                <c:formatCode>0.00%</c:formatCode>
                <c:ptCount val="11"/>
                <c:pt idx="0">
                  <c:v>0.21429999999999999</c:v>
                </c:pt>
                <c:pt idx="1">
                  <c:v>0.27300000000000002</c:v>
                </c:pt>
                <c:pt idx="2">
                  <c:v>0.21</c:v>
                </c:pt>
                <c:pt idx="3">
                  <c:v>0.37</c:v>
                </c:pt>
                <c:pt idx="4">
                  <c:v>0.28599999999999998</c:v>
                </c:pt>
                <c:pt idx="5">
                  <c:v>0.53849999999999998</c:v>
                </c:pt>
                <c:pt idx="6">
                  <c:v>0.53849999999999998</c:v>
                </c:pt>
                <c:pt idx="7">
                  <c:v>0.4</c:v>
                </c:pt>
                <c:pt idx="8">
                  <c:v>0.33329999999999999</c:v>
                </c:pt>
                <c:pt idx="10">
                  <c:v>0.35151111111111111</c:v>
                </c:pt>
              </c:numCache>
            </c:numRef>
          </c:val>
        </c:ser>
        <c:ser>
          <c:idx val="1"/>
          <c:order val="1"/>
          <c:tx>
            <c:strRef>
              <c:f>Arkusz1!$A$14</c:f>
              <c:strCache>
                <c:ptCount val="1"/>
                <c:pt idx="0">
                  <c:v>podobne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Arkusz1!$B$12:$L$12</c:f>
              <c:strCache>
                <c:ptCount val="11"/>
                <c:pt idx="0">
                  <c:v>4A</c:v>
                </c:pt>
                <c:pt idx="1">
                  <c:v>7A</c:v>
                </c:pt>
                <c:pt idx="2">
                  <c:v>2A</c:v>
                </c:pt>
                <c:pt idx="3">
                  <c:v>2B</c:v>
                </c:pt>
                <c:pt idx="4">
                  <c:v>2C</c:v>
                </c:pt>
                <c:pt idx="5">
                  <c:v>3A</c:v>
                </c:pt>
                <c:pt idx="6">
                  <c:v>3B</c:v>
                </c:pt>
                <c:pt idx="7">
                  <c:v>3C</c:v>
                </c:pt>
                <c:pt idx="8">
                  <c:v>3D</c:v>
                </c:pt>
                <c:pt idx="10">
                  <c:v>szkoła</c:v>
                </c:pt>
              </c:strCache>
            </c:strRef>
          </c:cat>
          <c:val>
            <c:numRef>
              <c:f>Arkusz1!$B$14:$L$14</c:f>
              <c:numCache>
                <c:formatCode>0.00%</c:formatCode>
                <c:ptCount val="11"/>
                <c:pt idx="0" formatCode="0%">
                  <c:v>0.5</c:v>
                </c:pt>
                <c:pt idx="1">
                  <c:v>0.54600000000000004</c:v>
                </c:pt>
                <c:pt idx="2">
                  <c:v>0.42</c:v>
                </c:pt>
                <c:pt idx="3">
                  <c:v>0.5</c:v>
                </c:pt>
                <c:pt idx="4">
                  <c:v>0.42799999999999999</c:v>
                </c:pt>
                <c:pt idx="5">
                  <c:v>0.34610000000000002</c:v>
                </c:pt>
                <c:pt idx="6">
                  <c:v>0.30769999999999997</c:v>
                </c:pt>
                <c:pt idx="7">
                  <c:v>0.6</c:v>
                </c:pt>
                <c:pt idx="8">
                  <c:v>0.47620000000000001</c:v>
                </c:pt>
                <c:pt idx="10">
                  <c:v>0.45822222222222231</c:v>
                </c:pt>
              </c:numCache>
            </c:numRef>
          </c:val>
        </c:ser>
        <c:ser>
          <c:idx val="2"/>
          <c:order val="2"/>
          <c:tx>
            <c:strRef>
              <c:f>Arkusz1!$A$15</c:f>
              <c:strCache>
                <c:ptCount val="1"/>
                <c:pt idx="0">
                  <c:v>gorsze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Arkusz1!$B$12:$L$12</c:f>
              <c:strCache>
                <c:ptCount val="11"/>
                <c:pt idx="0">
                  <c:v>4A</c:v>
                </c:pt>
                <c:pt idx="1">
                  <c:v>7A</c:v>
                </c:pt>
                <c:pt idx="2">
                  <c:v>2A</c:v>
                </c:pt>
                <c:pt idx="3">
                  <c:v>2B</c:v>
                </c:pt>
                <c:pt idx="4">
                  <c:v>2C</c:v>
                </c:pt>
                <c:pt idx="5">
                  <c:v>3A</c:v>
                </c:pt>
                <c:pt idx="6">
                  <c:v>3B</c:v>
                </c:pt>
                <c:pt idx="7">
                  <c:v>3C</c:v>
                </c:pt>
                <c:pt idx="8">
                  <c:v>3D</c:v>
                </c:pt>
                <c:pt idx="10">
                  <c:v>szkoła</c:v>
                </c:pt>
              </c:strCache>
            </c:strRef>
          </c:cat>
          <c:val>
            <c:numRef>
              <c:f>Arkusz1!$B$15:$L$15</c:f>
              <c:numCache>
                <c:formatCode>0.00%</c:formatCode>
                <c:ptCount val="11"/>
                <c:pt idx="0">
                  <c:v>0.28570000000000001</c:v>
                </c:pt>
                <c:pt idx="1">
                  <c:v>0.182</c:v>
                </c:pt>
                <c:pt idx="2">
                  <c:v>0.37</c:v>
                </c:pt>
                <c:pt idx="3">
                  <c:v>0.13</c:v>
                </c:pt>
                <c:pt idx="4">
                  <c:v>0.28599999999999998</c:v>
                </c:pt>
                <c:pt idx="5">
                  <c:v>0.1154</c:v>
                </c:pt>
                <c:pt idx="6">
                  <c:v>0.15379999999999999</c:v>
                </c:pt>
                <c:pt idx="7">
                  <c:v>0</c:v>
                </c:pt>
                <c:pt idx="8">
                  <c:v>0.19040000000000001</c:v>
                </c:pt>
                <c:pt idx="10">
                  <c:v>0.19036666666666666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02523136"/>
        <c:axId val="302526272"/>
      </c:barChart>
      <c:catAx>
        <c:axId val="3025231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302526272"/>
        <c:crosses val="autoZero"/>
        <c:auto val="1"/>
        <c:lblAlgn val="ctr"/>
        <c:lblOffset val="100"/>
        <c:noMultiLvlLbl val="0"/>
      </c:catAx>
      <c:valAx>
        <c:axId val="302526272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crossAx val="30252313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nauczyc!$A$57:$A$58</c:f>
              <c:strCache>
                <c:ptCount val="2"/>
                <c:pt idx="0">
                  <c:v>tak</c:v>
                </c:pt>
                <c:pt idx="1">
                  <c:v>nie</c:v>
                </c:pt>
              </c:strCache>
            </c:strRef>
          </c:cat>
          <c:val>
            <c:numRef>
              <c:f>nauczyc!$C$57:$C$58</c:f>
              <c:numCache>
                <c:formatCode>0%</c:formatCode>
                <c:ptCount val="2"/>
                <c:pt idx="0">
                  <c:v>1</c:v>
                </c:pt>
                <c:pt idx="1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04460184"/>
        <c:axId val="304459008"/>
      </c:barChart>
      <c:catAx>
        <c:axId val="3044601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04459008"/>
        <c:crosses val="autoZero"/>
        <c:auto val="1"/>
        <c:lblAlgn val="ctr"/>
        <c:lblOffset val="100"/>
        <c:noMultiLvlLbl val="0"/>
      </c:catAx>
      <c:valAx>
        <c:axId val="3044590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044601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nauczyc!$A$66:$A$67</c:f>
              <c:strCache>
                <c:ptCount val="2"/>
                <c:pt idx="0">
                  <c:v>tak</c:v>
                </c:pt>
                <c:pt idx="1">
                  <c:v>nie</c:v>
                </c:pt>
              </c:strCache>
            </c:strRef>
          </c:cat>
          <c:val>
            <c:numRef>
              <c:f>nauczyc!$C$66:$C$67</c:f>
              <c:numCache>
                <c:formatCode>0%</c:formatCode>
                <c:ptCount val="2"/>
                <c:pt idx="0">
                  <c:v>1</c:v>
                </c:pt>
                <c:pt idx="1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04457048"/>
        <c:axId val="304455872"/>
      </c:barChart>
      <c:catAx>
        <c:axId val="3044570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04455872"/>
        <c:crosses val="autoZero"/>
        <c:auto val="1"/>
        <c:lblAlgn val="ctr"/>
        <c:lblOffset val="100"/>
        <c:noMultiLvlLbl val="0"/>
      </c:catAx>
      <c:valAx>
        <c:axId val="3044558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044570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nauczyc!$A$75:$A$79</c:f>
              <c:strCache>
                <c:ptCount val="5"/>
                <c:pt idx="0">
                  <c:v>modyfikuję własny  plan wynikowy</c:v>
                </c:pt>
                <c:pt idx="1">
                  <c:v>modyfikuję testy i sprawdziany</c:v>
                </c:pt>
                <c:pt idx="2">
                  <c:v>częściej wykorzystuję metody aktywizujące</c:v>
                </c:pt>
                <c:pt idx="3">
                  <c:v>stosuję indywidualizację nauczania</c:v>
                </c:pt>
                <c:pt idx="4">
                  <c:v>organizuję dodatkowe zajęcia</c:v>
                </c:pt>
              </c:strCache>
            </c:strRef>
          </c:cat>
          <c:val>
            <c:numRef>
              <c:f>nauczyc!$C$75:$C$79</c:f>
              <c:numCache>
                <c:formatCode>0.00%</c:formatCode>
                <c:ptCount val="5"/>
                <c:pt idx="0" formatCode="0%">
                  <c:v>0.6</c:v>
                </c:pt>
                <c:pt idx="1">
                  <c:v>0.93330000000000002</c:v>
                </c:pt>
                <c:pt idx="2">
                  <c:v>0.66669999999999996</c:v>
                </c:pt>
                <c:pt idx="3">
                  <c:v>0.93330000000000002</c:v>
                </c:pt>
                <c:pt idx="4">
                  <c:v>0.4667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04453912"/>
        <c:axId val="304457440"/>
      </c:barChart>
      <c:catAx>
        <c:axId val="3044539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04457440"/>
        <c:crosses val="autoZero"/>
        <c:auto val="1"/>
        <c:lblAlgn val="ctr"/>
        <c:lblOffset val="100"/>
        <c:noMultiLvlLbl val="0"/>
      </c:catAx>
      <c:valAx>
        <c:axId val="3044574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044539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nauczyc!$A$85:$A$94</c:f>
              <c:strCache>
                <c:ptCount val="10"/>
                <c:pt idx="0">
                  <c:v>poprzez indywidualną rozmowę</c:v>
                </c:pt>
                <c:pt idx="1">
                  <c:v>zajęcia dodatkowe</c:v>
                </c:pt>
                <c:pt idx="2">
                  <c:v>udział w konkursach</c:v>
                </c:pt>
                <c:pt idx="3">
                  <c:v>zadania domowe dla chętnych</c:v>
                </c:pt>
                <c:pt idx="4">
                  <c:v>szansa na poprawę oceny</c:v>
                </c:pt>
                <c:pt idx="5">
                  <c:v>różnorodne metody pracy z uczniem</c:v>
                </c:pt>
                <c:pt idx="6">
                  <c:v>pochwała</c:v>
                </c:pt>
                <c:pt idx="7">
                  <c:v>pubiczna prezentacja sukcesów</c:v>
                </c:pt>
                <c:pt idx="8">
                  <c:v>pochwała skierowana do rodziców</c:v>
                </c:pt>
                <c:pt idx="9">
                  <c:v>inne</c:v>
                </c:pt>
              </c:strCache>
            </c:strRef>
          </c:cat>
          <c:val>
            <c:numRef>
              <c:f>nauczyc!$C$85:$C$94</c:f>
              <c:numCache>
                <c:formatCode>0.00%</c:formatCode>
                <c:ptCount val="10"/>
                <c:pt idx="0" formatCode="0%">
                  <c:v>1</c:v>
                </c:pt>
                <c:pt idx="1">
                  <c:v>0.66669999999999996</c:v>
                </c:pt>
                <c:pt idx="2">
                  <c:v>0.5333</c:v>
                </c:pt>
                <c:pt idx="3" formatCode="0%">
                  <c:v>0.4</c:v>
                </c:pt>
                <c:pt idx="4">
                  <c:v>0.93330000000000002</c:v>
                </c:pt>
                <c:pt idx="5" formatCode="0%">
                  <c:v>0.8</c:v>
                </c:pt>
                <c:pt idx="6" formatCode="0%">
                  <c:v>1</c:v>
                </c:pt>
                <c:pt idx="7">
                  <c:v>0.4667</c:v>
                </c:pt>
                <c:pt idx="8">
                  <c:v>0.33329999999999999</c:v>
                </c:pt>
                <c:pt idx="9" formatCode="0%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04455480"/>
        <c:axId val="304456656"/>
      </c:barChart>
      <c:catAx>
        <c:axId val="3044554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04456656"/>
        <c:crosses val="autoZero"/>
        <c:auto val="1"/>
        <c:lblAlgn val="ctr"/>
        <c:lblOffset val="100"/>
        <c:noMultiLvlLbl val="0"/>
      </c:catAx>
      <c:valAx>
        <c:axId val="3044566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044554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Arkusz1!$A$27</c:f>
              <c:strCache>
                <c:ptCount val="1"/>
                <c:pt idx="0">
                  <c:v>tak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Arkusz1!$B$25:$L$26</c:f>
              <c:strCache>
                <c:ptCount val="11"/>
                <c:pt idx="0">
                  <c:v>4A</c:v>
                </c:pt>
                <c:pt idx="1">
                  <c:v>7A</c:v>
                </c:pt>
                <c:pt idx="2">
                  <c:v>2A</c:v>
                </c:pt>
                <c:pt idx="3">
                  <c:v>2B</c:v>
                </c:pt>
                <c:pt idx="4">
                  <c:v>2C</c:v>
                </c:pt>
                <c:pt idx="5">
                  <c:v>3A</c:v>
                </c:pt>
                <c:pt idx="6">
                  <c:v>3B</c:v>
                </c:pt>
                <c:pt idx="7">
                  <c:v>3C</c:v>
                </c:pt>
                <c:pt idx="8">
                  <c:v>3D</c:v>
                </c:pt>
                <c:pt idx="10">
                  <c:v>szkoła</c:v>
                </c:pt>
              </c:strCache>
            </c:strRef>
          </c:cat>
          <c:val>
            <c:numRef>
              <c:f>Arkusz1!$B$27:$L$27</c:f>
              <c:numCache>
                <c:formatCode>0.00%</c:formatCode>
                <c:ptCount val="11"/>
                <c:pt idx="0">
                  <c:v>0.57140000000000002</c:v>
                </c:pt>
                <c:pt idx="1">
                  <c:v>0.63629999999999998</c:v>
                </c:pt>
                <c:pt idx="2">
                  <c:v>0.63160000000000005</c:v>
                </c:pt>
                <c:pt idx="3">
                  <c:v>0.375</c:v>
                </c:pt>
                <c:pt idx="4">
                  <c:v>0.85709999999999997</c:v>
                </c:pt>
                <c:pt idx="5">
                  <c:v>0.46150000000000002</c:v>
                </c:pt>
                <c:pt idx="6">
                  <c:v>0.69230000000000003</c:v>
                </c:pt>
                <c:pt idx="7">
                  <c:v>0.6</c:v>
                </c:pt>
                <c:pt idx="8">
                  <c:v>0.23799999999999999</c:v>
                </c:pt>
                <c:pt idx="10">
                  <c:v>0.56257777777777784</c:v>
                </c:pt>
              </c:numCache>
            </c:numRef>
          </c:val>
        </c:ser>
        <c:ser>
          <c:idx val="1"/>
          <c:order val="1"/>
          <c:tx>
            <c:strRef>
              <c:f>Arkusz1!$A$28</c:f>
              <c:strCache>
                <c:ptCount val="1"/>
                <c:pt idx="0">
                  <c:v>nie 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Arkusz1!$B$25:$L$26</c:f>
              <c:strCache>
                <c:ptCount val="11"/>
                <c:pt idx="0">
                  <c:v>4A</c:v>
                </c:pt>
                <c:pt idx="1">
                  <c:v>7A</c:v>
                </c:pt>
                <c:pt idx="2">
                  <c:v>2A</c:v>
                </c:pt>
                <c:pt idx="3">
                  <c:v>2B</c:v>
                </c:pt>
                <c:pt idx="4">
                  <c:v>2C</c:v>
                </c:pt>
                <c:pt idx="5">
                  <c:v>3A</c:v>
                </c:pt>
                <c:pt idx="6">
                  <c:v>3B</c:v>
                </c:pt>
                <c:pt idx="7">
                  <c:v>3C</c:v>
                </c:pt>
                <c:pt idx="8">
                  <c:v>3D</c:v>
                </c:pt>
                <c:pt idx="10">
                  <c:v>szkoła</c:v>
                </c:pt>
              </c:strCache>
            </c:strRef>
          </c:cat>
          <c:val>
            <c:numRef>
              <c:f>Arkusz1!$B$28:$L$28</c:f>
              <c:numCache>
                <c:formatCode>0.00%</c:formatCode>
                <c:ptCount val="1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0.5</c:v>
                </c:pt>
                <c:pt idx="4">
                  <c:v>4.7600000000000003E-2</c:v>
                </c:pt>
                <c:pt idx="5">
                  <c:v>0.23069999999999999</c:v>
                </c:pt>
                <c:pt idx="6">
                  <c:v>0</c:v>
                </c:pt>
                <c:pt idx="7">
                  <c:v>0.2</c:v>
                </c:pt>
                <c:pt idx="8">
                  <c:v>0.33329999999999999</c:v>
                </c:pt>
                <c:pt idx="10">
                  <c:v>0.14573333333333333</c:v>
                </c:pt>
              </c:numCache>
            </c:numRef>
          </c:val>
        </c:ser>
        <c:ser>
          <c:idx val="2"/>
          <c:order val="2"/>
          <c:tx>
            <c:strRef>
              <c:f>Arkusz1!$A$29</c:f>
              <c:strCache>
                <c:ptCount val="1"/>
                <c:pt idx="0">
                  <c:v>nie wiem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Arkusz1!$B$25:$L$26</c:f>
              <c:strCache>
                <c:ptCount val="11"/>
                <c:pt idx="0">
                  <c:v>4A</c:v>
                </c:pt>
                <c:pt idx="1">
                  <c:v>7A</c:v>
                </c:pt>
                <c:pt idx="2">
                  <c:v>2A</c:v>
                </c:pt>
                <c:pt idx="3">
                  <c:v>2B</c:v>
                </c:pt>
                <c:pt idx="4">
                  <c:v>2C</c:v>
                </c:pt>
                <c:pt idx="5">
                  <c:v>3A</c:v>
                </c:pt>
                <c:pt idx="6">
                  <c:v>3B</c:v>
                </c:pt>
                <c:pt idx="7">
                  <c:v>3C</c:v>
                </c:pt>
                <c:pt idx="8">
                  <c:v>3D</c:v>
                </c:pt>
                <c:pt idx="10">
                  <c:v>szkoła</c:v>
                </c:pt>
              </c:strCache>
            </c:strRef>
          </c:cat>
          <c:val>
            <c:numRef>
              <c:f>Arkusz1!$B$29:$L$29</c:f>
              <c:numCache>
                <c:formatCode>0.00%</c:formatCode>
                <c:ptCount val="11"/>
                <c:pt idx="0">
                  <c:v>0.42859999999999998</c:v>
                </c:pt>
                <c:pt idx="1">
                  <c:v>0.36370000000000002</c:v>
                </c:pt>
                <c:pt idx="2">
                  <c:v>0.36840000000000001</c:v>
                </c:pt>
                <c:pt idx="3">
                  <c:v>0.125</c:v>
                </c:pt>
                <c:pt idx="4">
                  <c:v>9.5200000000000007E-2</c:v>
                </c:pt>
                <c:pt idx="5">
                  <c:v>0.30769999999999997</c:v>
                </c:pt>
                <c:pt idx="6">
                  <c:v>0.23769999999999999</c:v>
                </c:pt>
                <c:pt idx="7">
                  <c:v>0.2</c:v>
                </c:pt>
                <c:pt idx="8">
                  <c:v>0.42859999999999998</c:v>
                </c:pt>
                <c:pt idx="10">
                  <c:v>0.28387777777777778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02524704"/>
        <c:axId val="302523920"/>
      </c:barChart>
      <c:catAx>
        <c:axId val="3025247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302523920"/>
        <c:crosses val="autoZero"/>
        <c:auto val="1"/>
        <c:lblAlgn val="ctr"/>
        <c:lblOffset val="100"/>
        <c:noMultiLvlLbl val="0"/>
      </c:catAx>
      <c:valAx>
        <c:axId val="302523920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crossAx val="30252470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Arkusz1!$A$39:$A$46</c:f>
              <c:strCache>
                <c:ptCount val="8"/>
                <c:pt idx="0">
                  <c:v>prace pisemne</c:v>
                </c:pt>
                <c:pt idx="1">
                  <c:v>kartkówki</c:v>
                </c:pt>
                <c:pt idx="2">
                  <c:v>odpowiedź ustna</c:v>
                </c:pt>
                <c:pt idx="3">
                  <c:v>praca domowa</c:v>
                </c:pt>
                <c:pt idx="4">
                  <c:v>aktywość na lekcji</c:v>
                </c:pt>
                <c:pt idx="5">
                  <c:v>obserwacja ucznia</c:v>
                </c:pt>
                <c:pt idx="6">
                  <c:v>analiza wytworów ucznia</c:v>
                </c:pt>
                <c:pt idx="7">
                  <c:v>inne</c:v>
                </c:pt>
              </c:strCache>
            </c:strRef>
          </c:cat>
          <c:val>
            <c:numRef>
              <c:f>Arkusz1!$L$39:$L$46</c:f>
              <c:numCache>
                <c:formatCode>0.00%</c:formatCode>
                <c:ptCount val="8"/>
                <c:pt idx="0">
                  <c:v>0.92333333333333323</c:v>
                </c:pt>
                <c:pt idx="1">
                  <c:v>0.90755555555555545</c:v>
                </c:pt>
                <c:pt idx="2">
                  <c:v>0.87088888888888882</c:v>
                </c:pt>
                <c:pt idx="3">
                  <c:v>0.7108888888888889</c:v>
                </c:pt>
                <c:pt idx="4">
                  <c:v>0.76292222222222228</c:v>
                </c:pt>
                <c:pt idx="5">
                  <c:v>0.33844444444444444</c:v>
                </c:pt>
                <c:pt idx="6">
                  <c:v>0.58181111111111106</c:v>
                </c:pt>
                <c:pt idx="7">
                  <c:v>1.666666666666667E-2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03525344"/>
        <c:axId val="303519856"/>
      </c:barChart>
      <c:catAx>
        <c:axId val="3035253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303519856"/>
        <c:crosses val="autoZero"/>
        <c:auto val="1"/>
        <c:lblAlgn val="ctr"/>
        <c:lblOffset val="100"/>
        <c:noMultiLvlLbl val="0"/>
      </c:catAx>
      <c:valAx>
        <c:axId val="303519856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crossAx val="30352534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Arkusz1!$A$60</c:f>
              <c:strCache>
                <c:ptCount val="1"/>
                <c:pt idx="0">
                  <c:v>tak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Arkusz1!$B$59:$L$59</c:f>
              <c:strCache>
                <c:ptCount val="11"/>
                <c:pt idx="0">
                  <c:v>4A</c:v>
                </c:pt>
                <c:pt idx="1">
                  <c:v>7A</c:v>
                </c:pt>
                <c:pt idx="2">
                  <c:v>2A</c:v>
                </c:pt>
                <c:pt idx="3">
                  <c:v>2B</c:v>
                </c:pt>
                <c:pt idx="4">
                  <c:v>2C</c:v>
                </c:pt>
                <c:pt idx="5">
                  <c:v>3A</c:v>
                </c:pt>
                <c:pt idx="6">
                  <c:v>3B</c:v>
                </c:pt>
                <c:pt idx="7">
                  <c:v>3C</c:v>
                </c:pt>
                <c:pt idx="8">
                  <c:v>3D</c:v>
                </c:pt>
                <c:pt idx="10">
                  <c:v>szkoła</c:v>
                </c:pt>
              </c:strCache>
            </c:strRef>
          </c:cat>
          <c:val>
            <c:numRef>
              <c:f>Arkusz1!$B$60:$L$60</c:f>
              <c:numCache>
                <c:formatCode>0.00%</c:formatCode>
                <c:ptCount val="11"/>
                <c:pt idx="0">
                  <c:v>0.57140000000000002</c:v>
                </c:pt>
                <c:pt idx="1">
                  <c:v>0.63629999999999998</c:v>
                </c:pt>
                <c:pt idx="2">
                  <c:v>0.84</c:v>
                </c:pt>
                <c:pt idx="3">
                  <c:v>0.625</c:v>
                </c:pt>
                <c:pt idx="4">
                  <c:v>0.90480000000000005</c:v>
                </c:pt>
                <c:pt idx="5" formatCode="0%">
                  <c:v>0.5</c:v>
                </c:pt>
                <c:pt idx="6">
                  <c:v>0.92</c:v>
                </c:pt>
                <c:pt idx="7">
                  <c:v>0.8</c:v>
                </c:pt>
                <c:pt idx="8">
                  <c:v>0.62</c:v>
                </c:pt>
                <c:pt idx="10">
                  <c:v>0.71305555555555555</c:v>
                </c:pt>
              </c:numCache>
            </c:numRef>
          </c:val>
        </c:ser>
        <c:ser>
          <c:idx val="1"/>
          <c:order val="1"/>
          <c:tx>
            <c:strRef>
              <c:f>Arkusz1!$A$61</c:f>
              <c:strCache>
                <c:ptCount val="1"/>
                <c:pt idx="0">
                  <c:v>nie 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Arkusz1!$B$59:$L$59</c:f>
              <c:strCache>
                <c:ptCount val="11"/>
                <c:pt idx="0">
                  <c:v>4A</c:v>
                </c:pt>
                <c:pt idx="1">
                  <c:v>7A</c:v>
                </c:pt>
                <c:pt idx="2">
                  <c:v>2A</c:v>
                </c:pt>
                <c:pt idx="3">
                  <c:v>2B</c:v>
                </c:pt>
                <c:pt idx="4">
                  <c:v>2C</c:v>
                </c:pt>
                <c:pt idx="5">
                  <c:v>3A</c:v>
                </c:pt>
                <c:pt idx="6">
                  <c:v>3B</c:v>
                </c:pt>
                <c:pt idx="7">
                  <c:v>3C</c:v>
                </c:pt>
                <c:pt idx="8">
                  <c:v>3D</c:v>
                </c:pt>
                <c:pt idx="10">
                  <c:v>szkoła</c:v>
                </c:pt>
              </c:strCache>
            </c:strRef>
          </c:cat>
          <c:val>
            <c:numRef>
              <c:f>Arkusz1!$B$61:$L$61</c:f>
              <c:numCache>
                <c:formatCode>0.00%</c:formatCode>
                <c:ptCount val="11"/>
                <c:pt idx="0">
                  <c:v>0.42859999999999998</c:v>
                </c:pt>
                <c:pt idx="1">
                  <c:v>0.182</c:v>
                </c:pt>
                <c:pt idx="2">
                  <c:v>0.16</c:v>
                </c:pt>
                <c:pt idx="3">
                  <c:v>0.375</c:v>
                </c:pt>
                <c:pt idx="4">
                  <c:v>9.5200000000000007E-2</c:v>
                </c:pt>
                <c:pt idx="5" formatCode="0%">
                  <c:v>0.5</c:v>
                </c:pt>
                <c:pt idx="6">
                  <c:v>0.08</c:v>
                </c:pt>
                <c:pt idx="7">
                  <c:v>0.2</c:v>
                </c:pt>
                <c:pt idx="8">
                  <c:v>0.38</c:v>
                </c:pt>
                <c:pt idx="10">
                  <c:v>0.26675555555555552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03519072"/>
        <c:axId val="303523384"/>
      </c:barChart>
      <c:catAx>
        <c:axId val="3035190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303523384"/>
        <c:crosses val="autoZero"/>
        <c:auto val="1"/>
        <c:lblAlgn val="ctr"/>
        <c:lblOffset val="100"/>
        <c:noMultiLvlLbl val="0"/>
      </c:catAx>
      <c:valAx>
        <c:axId val="303523384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crossAx val="303519072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Arkusz1!$A$60</c:f>
              <c:strCache>
                <c:ptCount val="1"/>
                <c:pt idx="0">
                  <c:v>tak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Arkusz1!$B$59:$L$59</c:f>
              <c:strCache>
                <c:ptCount val="11"/>
                <c:pt idx="0">
                  <c:v>4A</c:v>
                </c:pt>
                <c:pt idx="1">
                  <c:v>7A</c:v>
                </c:pt>
                <c:pt idx="2">
                  <c:v>2A</c:v>
                </c:pt>
                <c:pt idx="3">
                  <c:v>2B</c:v>
                </c:pt>
                <c:pt idx="4">
                  <c:v>2C</c:v>
                </c:pt>
                <c:pt idx="5">
                  <c:v>3A</c:v>
                </c:pt>
                <c:pt idx="6">
                  <c:v>3B</c:v>
                </c:pt>
                <c:pt idx="7">
                  <c:v>3C</c:v>
                </c:pt>
                <c:pt idx="8">
                  <c:v>3D</c:v>
                </c:pt>
                <c:pt idx="10">
                  <c:v>szkoła</c:v>
                </c:pt>
              </c:strCache>
            </c:strRef>
          </c:cat>
          <c:val>
            <c:numRef>
              <c:f>Arkusz1!$B$60:$L$60</c:f>
              <c:numCache>
                <c:formatCode>0.00%</c:formatCode>
                <c:ptCount val="11"/>
                <c:pt idx="0">
                  <c:v>0.57140000000000002</c:v>
                </c:pt>
                <c:pt idx="1">
                  <c:v>0.63629999999999998</c:v>
                </c:pt>
                <c:pt idx="2">
                  <c:v>0.84</c:v>
                </c:pt>
                <c:pt idx="3">
                  <c:v>0.625</c:v>
                </c:pt>
                <c:pt idx="4">
                  <c:v>0.90480000000000005</c:v>
                </c:pt>
                <c:pt idx="5" formatCode="0%">
                  <c:v>0.5</c:v>
                </c:pt>
                <c:pt idx="6">
                  <c:v>0.92</c:v>
                </c:pt>
                <c:pt idx="7">
                  <c:v>0.8</c:v>
                </c:pt>
                <c:pt idx="8">
                  <c:v>0.62</c:v>
                </c:pt>
                <c:pt idx="10">
                  <c:v>0.71305555555555555</c:v>
                </c:pt>
              </c:numCache>
            </c:numRef>
          </c:val>
        </c:ser>
        <c:ser>
          <c:idx val="1"/>
          <c:order val="1"/>
          <c:tx>
            <c:strRef>
              <c:f>Arkusz1!$A$61</c:f>
              <c:strCache>
                <c:ptCount val="1"/>
                <c:pt idx="0">
                  <c:v>nie 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Arkusz1!$B$59:$L$59</c:f>
              <c:strCache>
                <c:ptCount val="11"/>
                <c:pt idx="0">
                  <c:v>4A</c:v>
                </c:pt>
                <c:pt idx="1">
                  <c:v>7A</c:v>
                </c:pt>
                <c:pt idx="2">
                  <c:v>2A</c:v>
                </c:pt>
                <c:pt idx="3">
                  <c:v>2B</c:v>
                </c:pt>
                <c:pt idx="4">
                  <c:v>2C</c:v>
                </c:pt>
                <c:pt idx="5">
                  <c:v>3A</c:v>
                </c:pt>
                <c:pt idx="6">
                  <c:v>3B</c:v>
                </c:pt>
                <c:pt idx="7">
                  <c:v>3C</c:v>
                </c:pt>
                <c:pt idx="8">
                  <c:v>3D</c:v>
                </c:pt>
                <c:pt idx="10">
                  <c:v>szkoła</c:v>
                </c:pt>
              </c:strCache>
            </c:strRef>
          </c:cat>
          <c:val>
            <c:numRef>
              <c:f>Arkusz1!$B$61:$L$61</c:f>
              <c:numCache>
                <c:formatCode>0.00%</c:formatCode>
                <c:ptCount val="11"/>
                <c:pt idx="0">
                  <c:v>0.42859999999999998</c:v>
                </c:pt>
                <c:pt idx="1">
                  <c:v>0.182</c:v>
                </c:pt>
                <c:pt idx="2">
                  <c:v>0.16</c:v>
                </c:pt>
                <c:pt idx="3">
                  <c:v>0.375</c:v>
                </c:pt>
                <c:pt idx="4">
                  <c:v>9.5200000000000007E-2</c:v>
                </c:pt>
                <c:pt idx="5" formatCode="0%">
                  <c:v>0.5</c:v>
                </c:pt>
                <c:pt idx="6">
                  <c:v>0.08</c:v>
                </c:pt>
                <c:pt idx="7">
                  <c:v>0.2</c:v>
                </c:pt>
                <c:pt idx="8">
                  <c:v>0.38</c:v>
                </c:pt>
                <c:pt idx="10">
                  <c:v>0.26675555555555552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03520248"/>
        <c:axId val="303521032"/>
      </c:barChart>
      <c:catAx>
        <c:axId val="3035202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303521032"/>
        <c:crosses val="autoZero"/>
        <c:auto val="1"/>
        <c:lblAlgn val="ctr"/>
        <c:lblOffset val="100"/>
        <c:noMultiLvlLbl val="0"/>
      </c:catAx>
      <c:valAx>
        <c:axId val="303521032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crossAx val="30352024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Arkusz1!$L$95</c:f>
              <c:strCache>
                <c:ptCount val="1"/>
                <c:pt idx="0">
                  <c:v>szkoła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Arkusz1!$A$96:$A$101</c:f>
              <c:strCache>
                <c:ptCount val="6"/>
                <c:pt idx="0">
                  <c:v>ulepszają własny plan nauczania</c:v>
                </c:pt>
                <c:pt idx="1">
                  <c:v>ulepszają testy i sprawdziany</c:v>
                </c:pt>
                <c:pt idx="2">
                  <c:v>częściej wykorzystują metody aktywizujące</c:v>
                </c:pt>
                <c:pt idx="3">
                  <c:v>stosują indywidualizację nauczania</c:v>
                </c:pt>
                <c:pt idx="4">
                  <c:v>organizują dodatkowe zajęcia edukacyjne</c:v>
                </c:pt>
                <c:pt idx="5">
                  <c:v>inne</c:v>
                </c:pt>
              </c:strCache>
            </c:strRef>
          </c:cat>
          <c:val>
            <c:numRef>
              <c:f>Arkusz1!$L$96:$L$101</c:f>
              <c:numCache>
                <c:formatCode>0.00%</c:formatCode>
                <c:ptCount val="6"/>
                <c:pt idx="0">
                  <c:v>0.31485555555555556</c:v>
                </c:pt>
                <c:pt idx="1">
                  <c:v>0.22143333333333329</c:v>
                </c:pt>
                <c:pt idx="2">
                  <c:v>0.29041111111111112</c:v>
                </c:pt>
                <c:pt idx="3">
                  <c:v>0.15258888888888889</c:v>
                </c:pt>
                <c:pt idx="4">
                  <c:v>0.4607</c:v>
                </c:pt>
                <c:pt idx="5">
                  <c:v>3.5555555555555556E-2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03522992"/>
        <c:axId val="303521424"/>
      </c:barChart>
      <c:catAx>
        <c:axId val="3035229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303521424"/>
        <c:crosses val="autoZero"/>
        <c:auto val="1"/>
        <c:lblAlgn val="ctr"/>
        <c:lblOffset val="100"/>
        <c:noMultiLvlLbl val="0"/>
      </c:catAx>
      <c:valAx>
        <c:axId val="303521424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crossAx val="30352299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Arkusz1!$A$78:$A$87</c:f>
              <c:strCache>
                <c:ptCount val="10"/>
                <c:pt idx="0">
                  <c:v>poprzez rozmowę indywidualną z uczniem</c:v>
                </c:pt>
                <c:pt idx="1">
                  <c:v>dając szansę poprawy oceny</c:v>
                </c:pt>
                <c:pt idx="2">
                  <c:v>zachęcając do udziału w zajęciach dodatkowych</c:v>
                </c:pt>
                <c:pt idx="3">
                  <c:v>zachęcając do udziału w konkursach</c:v>
                </c:pt>
                <c:pt idx="4">
                  <c:v>wprowadzając zadania domowe dla chętnych</c:v>
                </c:pt>
                <c:pt idx="5">
                  <c:v>stosując różnorodne metody pracy z uczniem</c:v>
                </c:pt>
                <c:pt idx="6">
                  <c:v>wyróżniając uczniów za osiągnięcia poprzez pochwałę</c:v>
                </c:pt>
                <c:pt idx="7">
                  <c:v>publicznie prezentując sukcesy ucznia</c:v>
                </c:pt>
                <c:pt idx="8">
                  <c:v>kierując pochwały do rodziców</c:v>
                </c:pt>
                <c:pt idx="9">
                  <c:v>inne</c:v>
                </c:pt>
              </c:strCache>
            </c:strRef>
          </c:cat>
          <c:val>
            <c:numRef>
              <c:f>Arkusz1!$L$78:$L$87</c:f>
              <c:numCache>
                <c:formatCode>0.00%</c:formatCode>
                <c:ptCount val="10"/>
                <c:pt idx="0">
                  <c:v>0.29555555555555557</c:v>
                </c:pt>
                <c:pt idx="1">
                  <c:v>0.8</c:v>
                </c:pt>
                <c:pt idx="2">
                  <c:v>0.43888888888888888</c:v>
                </c:pt>
                <c:pt idx="3">
                  <c:v>0.42333333333333334</c:v>
                </c:pt>
                <c:pt idx="4">
                  <c:v>0.51777777777777767</c:v>
                </c:pt>
                <c:pt idx="5">
                  <c:v>0.41555555555555557</c:v>
                </c:pt>
                <c:pt idx="6">
                  <c:v>0.37333333333333335</c:v>
                </c:pt>
                <c:pt idx="7">
                  <c:v>0.21573333333333333</c:v>
                </c:pt>
                <c:pt idx="8">
                  <c:v>0.28000000000000003</c:v>
                </c:pt>
                <c:pt idx="9">
                  <c:v>2.5000000000000005E-2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03523776"/>
        <c:axId val="303526520"/>
      </c:barChart>
      <c:catAx>
        <c:axId val="3035237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303526520"/>
        <c:crosses val="autoZero"/>
        <c:auto val="1"/>
        <c:lblAlgn val="ctr"/>
        <c:lblOffset val="100"/>
        <c:noMultiLvlLbl val="0"/>
      </c:catAx>
      <c:valAx>
        <c:axId val="303526520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crossAx val="30352377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Arkusz2!$A$4:$A$5</c:f>
              <c:strCache>
                <c:ptCount val="2"/>
                <c:pt idx="0">
                  <c:v>tak</c:v>
                </c:pt>
                <c:pt idx="1">
                  <c:v>nie</c:v>
                </c:pt>
              </c:strCache>
            </c:strRef>
          </c:cat>
          <c:val>
            <c:numRef>
              <c:f>Arkusz2!$H$4:$H$5</c:f>
              <c:numCache>
                <c:formatCode>0%</c:formatCode>
                <c:ptCount val="2"/>
                <c:pt idx="0">
                  <c:v>1</c:v>
                </c:pt>
                <c:pt idx="1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03522208"/>
        <c:axId val="303524168"/>
      </c:barChart>
      <c:catAx>
        <c:axId val="3035222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303524168"/>
        <c:crosses val="autoZero"/>
        <c:auto val="1"/>
        <c:lblAlgn val="ctr"/>
        <c:lblOffset val="100"/>
        <c:noMultiLvlLbl val="0"/>
      </c:catAx>
      <c:valAx>
        <c:axId val="303524168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30352220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6/21/2018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braz panoramiczny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pl-PL" smtClean="0"/>
              <a:t>Kliknij, aby edytować style wzorca tekstu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6/21/2018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a obraz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6/21/2018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6/21/2018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6/21/2018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6/21/2018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6/21/2018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6/21/2018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6/21/2018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6/21/2018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Ewaluacja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smtClean="0"/>
              <a:t>Rok szkolny 2017/2018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91719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3200" dirty="0"/>
              <a:t>Czy nauczyciele przedstawiają wyniki i wnioski z osiągnięć edukacyjnych Twojej klasy?</a:t>
            </a:r>
            <a:r>
              <a:rPr lang="pl-PL" sz="3200" b="1" dirty="0"/>
              <a:t> </a:t>
            </a:r>
            <a:r>
              <a:rPr lang="pl-PL" dirty="0"/>
              <a:t/>
            </a:r>
            <a:br>
              <a:rPr lang="pl-PL" dirty="0"/>
            </a:br>
            <a:endParaRPr lang="pl-PL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10142711"/>
              </p:ext>
            </p:extLst>
          </p:nvPr>
        </p:nvGraphicFramePr>
        <p:xfrm>
          <a:off x="1103313" y="2052638"/>
          <a:ext cx="8947150" cy="41957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66491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3200" dirty="0"/>
              <a:t>Jeżeli tak to jakie działania Twoim zdaniem podejmują nauczyciele w celu uzyskania przez uczniów lepszych </a:t>
            </a:r>
            <a:r>
              <a:rPr lang="pl-PL" sz="3200" dirty="0" smtClean="0"/>
              <a:t>wyników </a:t>
            </a:r>
            <a:r>
              <a:rPr lang="pl-PL" sz="3200" dirty="0"/>
              <a:t>w nauce?</a:t>
            </a:r>
            <a:r>
              <a:rPr lang="pl-PL" sz="3200" b="1" dirty="0"/>
              <a:t> </a:t>
            </a:r>
            <a:r>
              <a:rPr lang="pl-PL" dirty="0"/>
              <a:t/>
            </a:r>
            <a:br>
              <a:rPr lang="pl-PL" dirty="0"/>
            </a:br>
            <a:endParaRPr lang="pl-PL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227601"/>
              </p:ext>
            </p:extLst>
          </p:nvPr>
        </p:nvGraphicFramePr>
        <p:xfrm>
          <a:off x="1103313" y="2052638"/>
          <a:ext cx="8947150" cy="41957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75488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3200" dirty="0"/>
              <a:t>W jaki sposób nauczyciele </a:t>
            </a:r>
            <a:r>
              <a:rPr lang="pl-PL" sz="3200" dirty="0" smtClean="0"/>
              <a:t>motywują </a:t>
            </a:r>
            <a:r>
              <a:rPr lang="pl-PL" sz="3200" dirty="0"/>
              <a:t>uczniów do uzyskiwania lepszych wyników w nauce?</a:t>
            </a:r>
            <a:r>
              <a:rPr lang="pl-PL" sz="4400" b="1" dirty="0"/>
              <a:t> </a:t>
            </a:r>
            <a:r>
              <a:rPr lang="pl-PL" dirty="0"/>
              <a:t/>
            </a:r>
            <a:br>
              <a:rPr lang="pl-PL" dirty="0"/>
            </a:br>
            <a:endParaRPr lang="pl-PL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7261457"/>
              </p:ext>
            </p:extLst>
          </p:nvPr>
        </p:nvGraphicFramePr>
        <p:xfrm>
          <a:off x="1103313" y="2052638"/>
          <a:ext cx="8947150" cy="41957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62036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ANKIETY RODZICÓW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26629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3200" dirty="0"/>
              <a:t>Czy w szkole dokonuje się analizy osiągnięć edukacyjnych uczniów? </a:t>
            </a:r>
            <a:r>
              <a:rPr lang="pl-PL" dirty="0"/>
              <a:t/>
            </a:r>
            <a:br>
              <a:rPr lang="pl-PL" dirty="0"/>
            </a:br>
            <a:endParaRPr lang="pl-PL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36600243"/>
              </p:ext>
            </p:extLst>
          </p:nvPr>
        </p:nvGraphicFramePr>
        <p:xfrm>
          <a:off x="1103313" y="2052638"/>
          <a:ext cx="8947150" cy="41957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17071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3200" dirty="0"/>
              <a:t>Czy wymienione formy analizy osiągnięć edukacyjnych są stosowane w szkole? </a:t>
            </a:r>
            <a:r>
              <a:rPr lang="pl-PL" dirty="0"/>
              <a:t/>
            </a:r>
            <a:br>
              <a:rPr lang="pl-PL" dirty="0"/>
            </a:br>
            <a:endParaRPr lang="pl-PL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93631581"/>
              </p:ext>
            </p:extLst>
          </p:nvPr>
        </p:nvGraphicFramePr>
        <p:xfrm>
          <a:off x="874897" y="2154238"/>
          <a:ext cx="8947150" cy="41957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5830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3200" dirty="0"/>
              <a:t>Czy analizując osiągnięcia edukacyjne nauczyciele uwzględniają możliwości rozwojowe uczniów? </a:t>
            </a:r>
            <a:r>
              <a:rPr lang="pl-PL" dirty="0"/>
              <a:t/>
            </a:r>
            <a:br>
              <a:rPr lang="pl-PL" dirty="0"/>
            </a:br>
            <a:endParaRPr lang="pl-PL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57157354"/>
              </p:ext>
            </p:extLst>
          </p:nvPr>
        </p:nvGraphicFramePr>
        <p:xfrm>
          <a:off x="1103313" y="2052638"/>
          <a:ext cx="8947150" cy="41957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51190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3200" dirty="0"/>
              <a:t>Czy znają Państwo wyniki wynikające z analizy osiągnięć dydaktycznych danej klasy?</a:t>
            </a:r>
            <a:r>
              <a:rPr lang="pl-PL" sz="3200" b="1" dirty="0"/>
              <a:t> </a:t>
            </a:r>
            <a:r>
              <a:rPr lang="pl-PL" dirty="0"/>
              <a:t/>
            </a:r>
            <a:br>
              <a:rPr lang="pl-PL" dirty="0"/>
            </a:br>
            <a:endParaRPr lang="pl-PL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08993654"/>
              </p:ext>
            </p:extLst>
          </p:nvPr>
        </p:nvGraphicFramePr>
        <p:xfrm>
          <a:off x="1103313" y="2052638"/>
          <a:ext cx="8947150" cy="41957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80933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3200" dirty="0"/>
              <a:t>Jeżeli tak to jakie działania Państwa zdaniem podejmują nauczyciele w celu poprawienia osiągnięć uczniów?</a:t>
            </a:r>
            <a:r>
              <a:rPr lang="pl-PL" sz="3200" b="1" dirty="0"/>
              <a:t> </a:t>
            </a:r>
            <a:r>
              <a:rPr lang="pl-PL" dirty="0"/>
              <a:t/>
            </a:r>
            <a:br>
              <a:rPr lang="pl-PL" dirty="0"/>
            </a:br>
            <a:endParaRPr lang="pl-PL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81199011"/>
              </p:ext>
            </p:extLst>
          </p:nvPr>
        </p:nvGraphicFramePr>
        <p:xfrm>
          <a:off x="1103313" y="2052638"/>
          <a:ext cx="8947150" cy="41957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15240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3200" dirty="0"/>
              <a:t>W jaki sposób Państwa zdaniem nauczyciele motywują uczniów do uzyskiwania lepszych wyników w nauce?</a:t>
            </a:r>
            <a:r>
              <a:rPr lang="pl-PL" sz="3200" b="1" dirty="0"/>
              <a:t> </a:t>
            </a:r>
            <a:r>
              <a:rPr lang="pl-PL" dirty="0"/>
              <a:t/>
            </a:r>
            <a:br>
              <a:rPr lang="pl-PL" dirty="0"/>
            </a:br>
            <a:endParaRPr lang="pl-PL" dirty="0"/>
          </a:p>
        </p:txBody>
      </p:sp>
      <p:graphicFrame>
        <p:nvGraphicFramePr>
          <p:cNvPr id="5" name="Symbol zastępczy zawartości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03428148"/>
              </p:ext>
            </p:extLst>
          </p:nvPr>
        </p:nvGraphicFramePr>
        <p:xfrm>
          <a:off x="1103313" y="2052638"/>
          <a:ext cx="8947150" cy="41957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42911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/>
              <a:t>Uczniowie nabywają wiadomości i umiejętności określone w podstawie </a:t>
            </a:r>
            <a:r>
              <a:rPr lang="pl-PL" b="1" dirty="0" smtClean="0"/>
              <a:t>programowej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13357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ANKIETY NAUCZYCIELI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05017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3200" dirty="0"/>
              <a:t>Czy monitoruje Pan/Pani realizację podstawy programowej? </a:t>
            </a:r>
            <a:r>
              <a:rPr lang="pl-PL" dirty="0"/>
              <a:t/>
            </a:r>
            <a:br>
              <a:rPr lang="pl-PL" dirty="0"/>
            </a:br>
            <a:endParaRPr lang="pl-PL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65938645"/>
              </p:ext>
            </p:extLst>
          </p:nvPr>
        </p:nvGraphicFramePr>
        <p:xfrm>
          <a:off x="1103313" y="2052638"/>
          <a:ext cx="8947150" cy="41957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66846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3200" dirty="0"/>
              <a:t>Czy dokonuje Pan/Pani diagnozy umiejętności i wiadomości oraz analizy osiągnięć edukacyjnych uczniów? </a:t>
            </a:r>
            <a:r>
              <a:rPr lang="pl-PL" dirty="0"/>
              <a:t/>
            </a:r>
            <a:br>
              <a:rPr lang="pl-PL" dirty="0"/>
            </a:br>
            <a:endParaRPr lang="pl-PL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41935651"/>
              </p:ext>
            </p:extLst>
          </p:nvPr>
        </p:nvGraphicFramePr>
        <p:xfrm>
          <a:off x="1103313" y="2052638"/>
          <a:ext cx="8947150" cy="41957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06121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3200" dirty="0"/>
              <a:t>W jaki sposób bada Pan/Pani osiągnięcia uczniów? </a:t>
            </a:r>
            <a:r>
              <a:rPr lang="pl-PL" dirty="0"/>
              <a:t/>
            </a:r>
            <a:br>
              <a:rPr lang="pl-PL" dirty="0"/>
            </a:br>
            <a:endParaRPr lang="pl-PL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85092880"/>
              </p:ext>
            </p:extLst>
          </p:nvPr>
        </p:nvGraphicFramePr>
        <p:xfrm>
          <a:off x="1103313" y="2052638"/>
          <a:ext cx="8947150" cy="41957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08301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3200" dirty="0"/>
              <a:t>Czy Przeprowadza Pan/Pani wstępną diagnozę w klasach czwartych i siódmych?</a:t>
            </a:r>
            <a:r>
              <a:rPr lang="pl-PL" sz="4400" dirty="0"/>
              <a:t> </a:t>
            </a:r>
            <a:r>
              <a:rPr lang="pl-PL" dirty="0"/>
              <a:t/>
            </a:r>
            <a:br>
              <a:rPr lang="pl-PL" dirty="0"/>
            </a:br>
            <a:endParaRPr lang="pl-PL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80598670"/>
              </p:ext>
            </p:extLst>
          </p:nvPr>
        </p:nvGraphicFramePr>
        <p:xfrm>
          <a:off x="1103313" y="2052638"/>
          <a:ext cx="8947150" cy="41957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8568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3200" dirty="0"/>
              <a:t>Czy badając osiągnięcia uczniów uwzględnia Pan/Pani ich możliwości rozwojowe? </a:t>
            </a:r>
            <a:r>
              <a:rPr lang="pl-PL" dirty="0"/>
              <a:t/>
            </a:r>
            <a:br>
              <a:rPr lang="pl-PL" dirty="0"/>
            </a:br>
            <a:endParaRPr lang="pl-PL" dirty="0"/>
          </a:p>
        </p:txBody>
      </p:sp>
      <p:graphicFrame>
        <p:nvGraphicFramePr>
          <p:cNvPr id="5" name="Symbol zastępczy zawartości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37198945"/>
              </p:ext>
            </p:extLst>
          </p:nvPr>
        </p:nvGraphicFramePr>
        <p:xfrm>
          <a:off x="1103313" y="2052638"/>
          <a:ext cx="8947150" cy="41957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390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3200" dirty="0"/>
              <a:t>Czy formułuje i wdraża Pan/Pani wnioski z </a:t>
            </a:r>
            <a:r>
              <a:rPr lang="pl-PL" sz="3200" dirty="0" smtClean="0"/>
              <a:t>analizy </a:t>
            </a:r>
            <a:r>
              <a:rPr lang="pl-PL" sz="3200" dirty="0"/>
              <a:t>osiągnięć uczniów? </a:t>
            </a:r>
            <a:r>
              <a:rPr lang="pl-PL" dirty="0"/>
              <a:t/>
            </a:r>
            <a:br>
              <a:rPr lang="pl-PL" dirty="0"/>
            </a:br>
            <a:endParaRPr lang="pl-PL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40144858"/>
              </p:ext>
            </p:extLst>
          </p:nvPr>
        </p:nvGraphicFramePr>
        <p:xfrm>
          <a:off x="1103313" y="2052638"/>
          <a:ext cx="8947150" cy="41957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41498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3200" dirty="0"/>
              <a:t>Czy wnioski wynikające z analizy osiągnięć uczniów wykorzystuje Pan/Pani w doskonaleniu swojej pracy? </a:t>
            </a:r>
            <a:r>
              <a:rPr lang="pl-PL" dirty="0"/>
              <a:t/>
            </a:r>
            <a:br>
              <a:rPr lang="pl-PL" dirty="0"/>
            </a:br>
            <a:endParaRPr lang="pl-PL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39976858"/>
              </p:ext>
            </p:extLst>
          </p:nvPr>
        </p:nvGraphicFramePr>
        <p:xfrm>
          <a:off x="1103313" y="2052638"/>
          <a:ext cx="8947150" cy="41957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25726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3200" dirty="0"/>
              <a:t>Jeśli tak, to jakie działania Pan/Pani podejmuje? </a:t>
            </a:r>
            <a:r>
              <a:rPr lang="pl-PL" dirty="0"/>
              <a:t/>
            </a:r>
            <a:br>
              <a:rPr lang="pl-PL" dirty="0"/>
            </a:br>
            <a:endParaRPr lang="pl-PL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10787384"/>
              </p:ext>
            </p:extLst>
          </p:nvPr>
        </p:nvGraphicFramePr>
        <p:xfrm>
          <a:off x="1103313" y="2052638"/>
          <a:ext cx="8947150" cy="41957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24210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3200" dirty="0"/>
              <a:t>W jaki sposób motywuje Pan/Pani uczniów do uzyskiwania lepszych wyników w nauce? </a:t>
            </a:r>
            <a:r>
              <a:rPr lang="pl-PL" dirty="0"/>
              <a:t/>
            </a:r>
            <a:br>
              <a:rPr lang="pl-PL" dirty="0"/>
            </a:br>
            <a:endParaRPr lang="pl-PL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0054951"/>
              </p:ext>
            </p:extLst>
          </p:nvPr>
        </p:nvGraphicFramePr>
        <p:xfrm>
          <a:off x="1103313" y="2052638"/>
          <a:ext cx="8947150" cy="41957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46537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53354" y="749300"/>
            <a:ext cx="8825659" cy="1981200"/>
          </a:xfrm>
        </p:spPr>
        <p:txBody>
          <a:bodyPr/>
          <a:lstStyle/>
          <a:p>
            <a:r>
              <a:rPr lang="pl-PL" dirty="0" smtClean="0"/>
              <a:t>PYTANIA KLUCZOWE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half" idx="2"/>
          </p:nvPr>
        </p:nvSpPr>
        <p:spPr>
          <a:xfrm>
            <a:off x="1154954" y="2349500"/>
            <a:ext cx="8825659" cy="3670300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pl-PL" dirty="0" smtClean="0"/>
              <a:t>1. Czy </a:t>
            </a:r>
            <a:r>
              <a:rPr lang="pl-PL" dirty="0"/>
              <a:t>uczniowie nabywają wiadomości i umiejętności określone w podstawie programowej?</a:t>
            </a:r>
          </a:p>
          <a:p>
            <a:pPr lvl="0"/>
            <a:r>
              <a:rPr lang="pl-PL" dirty="0" smtClean="0"/>
              <a:t>2. W </a:t>
            </a:r>
            <a:r>
              <a:rPr lang="pl-PL" dirty="0"/>
              <a:t>jaki sposób odbywa się diagnozowanie osiągnięć uczniów?</a:t>
            </a:r>
          </a:p>
          <a:p>
            <a:pPr lvl="0"/>
            <a:r>
              <a:rPr lang="pl-PL" dirty="0" smtClean="0"/>
              <a:t>3. Czy </a:t>
            </a:r>
            <a:r>
              <a:rPr lang="pl-PL" dirty="0"/>
              <a:t>diagnozując i analizując osiągnięcia uczniów uwzględnia się ich możliwości rozwojowe?</a:t>
            </a:r>
          </a:p>
          <a:p>
            <a:pPr lvl="0"/>
            <a:r>
              <a:rPr lang="pl-PL" dirty="0" smtClean="0"/>
              <a:t>4. Czy </a:t>
            </a:r>
            <a:r>
              <a:rPr lang="pl-PL" dirty="0"/>
              <a:t>formułowane i wdrażane wnioski przyczyniają się do poprawy wyników w nauce? </a:t>
            </a:r>
          </a:p>
          <a:p>
            <a:pPr lvl="0"/>
            <a:r>
              <a:rPr lang="pl-PL" dirty="0" smtClean="0"/>
              <a:t>5. W </a:t>
            </a:r>
            <a:r>
              <a:rPr lang="pl-PL" dirty="0"/>
              <a:t>jaki sposób uczniowie i ich rodzice informowani są o wnioskach z analizy osiągnięć?</a:t>
            </a:r>
          </a:p>
          <a:p>
            <a:pPr lvl="0"/>
            <a:r>
              <a:rPr lang="pl-PL" dirty="0" smtClean="0"/>
              <a:t>6. Jakie </a:t>
            </a:r>
            <a:r>
              <a:rPr lang="pl-PL" dirty="0"/>
              <a:t>działania są podejmowane w celu uzyskania przez uczniów lepszych wyników w nauce?</a:t>
            </a:r>
          </a:p>
          <a:p>
            <a:pPr lvl="0"/>
            <a:r>
              <a:rPr lang="pl-PL" dirty="0" smtClean="0"/>
              <a:t>7. Czy </a:t>
            </a:r>
            <a:r>
              <a:rPr lang="pl-PL" dirty="0"/>
              <a:t>formułowane i wdrażane wnioski przyczyniają się do poprawy wyników w nauce</a:t>
            </a:r>
            <a:r>
              <a:rPr lang="pl-PL" dirty="0" smtClean="0"/>
              <a:t>?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51601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WNIOSKI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32450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84201" y="452718"/>
            <a:ext cx="9466634" cy="45719"/>
          </a:xfrm>
        </p:spPr>
        <p:txBody>
          <a:bodyPr/>
          <a:lstStyle/>
          <a:p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103312" y="452718"/>
            <a:ext cx="8946541" cy="5795681"/>
          </a:xfrm>
        </p:spPr>
        <p:txBody>
          <a:bodyPr>
            <a:normAutofit fontScale="92500" lnSpcReduction="20000"/>
          </a:bodyPr>
          <a:lstStyle/>
          <a:p>
            <a:pPr marL="457200" indent="-457200">
              <a:buAutoNum type="arabicPeriod"/>
            </a:pPr>
            <a:r>
              <a:rPr lang="pl-PL" dirty="0" smtClean="0"/>
              <a:t>Analiza dziennika elektronicznego i rozmowy z nauczycielami wykazały, że uczniowie nabywają umiejętności i wiadomości określone w podstawie programowej, jednak nie wszyscy nauczyciele zaimportowali poprawnie rozkład materiału do </a:t>
            </a:r>
            <a:r>
              <a:rPr lang="pl-PL" dirty="0" err="1" smtClean="0"/>
              <a:t>Librusa</a:t>
            </a:r>
            <a:endParaRPr lang="pl-PL" dirty="0" smtClean="0"/>
          </a:p>
          <a:p>
            <a:pPr marL="457200" indent="-457200">
              <a:buAutoNum type="arabicPeriod"/>
            </a:pPr>
            <a:r>
              <a:rPr lang="pl-PL" dirty="0" smtClean="0"/>
              <a:t>Uczniowie </a:t>
            </a:r>
            <a:r>
              <a:rPr lang="pl-PL" dirty="0"/>
              <a:t>nabywają wiadomości i umiejętności określone w podstawie </a:t>
            </a:r>
            <a:r>
              <a:rPr lang="pl-PL" dirty="0" smtClean="0"/>
              <a:t>programowej</a:t>
            </a:r>
          </a:p>
          <a:p>
            <a:pPr marL="457200" indent="-457200">
              <a:buAutoNum type="arabicPeriod"/>
            </a:pPr>
            <a:r>
              <a:rPr lang="pl-PL" dirty="0" smtClean="0"/>
              <a:t>Odbywa się diagnozowanie </a:t>
            </a:r>
            <a:r>
              <a:rPr lang="pl-PL" dirty="0"/>
              <a:t>osiągnięć </a:t>
            </a:r>
            <a:r>
              <a:rPr lang="pl-PL" dirty="0" smtClean="0"/>
              <a:t>(potwierdzają to rodzice, uczniowie i nauczyciele) w sposób pisemny (diagnozy na wejściu/wyjściu, testy, sprawdziany, kartkówki) oraz ustny.</a:t>
            </a:r>
          </a:p>
          <a:p>
            <a:pPr marL="457200" indent="-457200">
              <a:buAutoNum type="arabicPeriod"/>
            </a:pPr>
            <a:r>
              <a:rPr lang="pl-PL" dirty="0" smtClean="0"/>
              <a:t>Przeprowadzane są testy sprawnościowe</a:t>
            </a:r>
          </a:p>
          <a:p>
            <a:pPr marL="457200" indent="-457200">
              <a:buAutoNum type="arabicPeriod"/>
            </a:pPr>
            <a:r>
              <a:rPr lang="pl-PL" dirty="0" smtClean="0"/>
              <a:t>93,33% nauczycieli uwzględnia podczas diagnozy możliwości rozwojowe uczniów</a:t>
            </a:r>
          </a:p>
          <a:p>
            <a:pPr marL="457200" indent="-457200">
              <a:buAutoNum type="arabicPeriod"/>
            </a:pPr>
            <a:r>
              <a:rPr lang="pl-PL" dirty="0" smtClean="0"/>
              <a:t>Wnioski z diagnoz są analizowane i wdrażane w życie poprzez: modyfikację planu nauczania, modyfikację sprawdzianów i testów, częstsze wykorzystywanie metod aktywizujących, indywidualizację nauczania, organizację dodatkowych zajęć</a:t>
            </a:r>
          </a:p>
          <a:p>
            <a:pPr marL="457200" indent="-457200">
              <a:buAutoNum type="arabicPeriod"/>
            </a:pPr>
            <a:r>
              <a:rPr lang="pl-PL" dirty="0" smtClean="0"/>
              <a:t>Nauczyciele motywują uczniów do pracy poprzez indywidualną rozmowę, zachęcając do udziału w zajęciach dodatkowych, do udziału w konkursach, poprzez zadania domowe dla chętnych, poprzez szansę poprawy oceny, pochwałę, różnorodne metody pracy z uczniem, pochwały skierowane do rodziców</a:t>
            </a:r>
          </a:p>
          <a:p>
            <a:pPr marL="457200" indent="-457200">
              <a:buAutoNum type="arabicPeriod"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366905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REKOMENDACJE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39751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93382"/>
          </a:xfrm>
        </p:spPr>
        <p:txBody>
          <a:bodyPr/>
          <a:lstStyle/>
          <a:p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103312" y="546100"/>
            <a:ext cx="8946541" cy="5702299"/>
          </a:xfrm>
        </p:spPr>
        <p:txBody>
          <a:bodyPr/>
          <a:lstStyle/>
          <a:p>
            <a:pPr marL="457200" indent="-457200">
              <a:buAutoNum type="arabicPeriod"/>
            </a:pPr>
            <a:r>
              <a:rPr lang="pl-PL" dirty="0" smtClean="0"/>
              <a:t>Należy przypilnować, żeby nauczyciele poprawnie zaimportowali w przyszłym roku rozkłady materiałów, tak aby można było u wszystkich nauczycieli sprawdzić realizację podstawy programowej</a:t>
            </a:r>
          </a:p>
          <a:p>
            <a:pPr marL="457200" indent="-457200">
              <a:buAutoNum type="arabicPeriod"/>
            </a:pPr>
            <a:r>
              <a:rPr lang="pl-PL" dirty="0" smtClean="0"/>
              <a:t>Dostosowywać w większym stopniu warsztat pracy do możliwości rozwojowych uczniów, tak, aby to było przez </a:t>
            </a:r>
            <a:r>
              <a:rPr lang="pl-PL" smtClean="0"/>
              <a:t>nich zauważalne.</a:t>
            </a:r>
            <a:endParaRPr lang="pl-PL" dirty="0" smtClean="0"/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40672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Dziękujemy za uwagę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 smtClean="0"/>
              <a:t>Monika Ziółek</a:t>
            </a:r>
          </a:p>
          <a:p>
            <a:r>
              <a:rPr lang="pl-PL" dirty="0" smtClean="0"/>
              <a:t>Anna </a:t>
            </a:r>
            <a:r>
              <a:rPr lang="pl-PL" smtClean="0"/>
              <a:t>Wachocz-Lądwik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249814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ANKIETY UCZNIOWSKIE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06375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3200" dirty="0"/>
              <a:t>Czy zajęcia szkolne są dla Ciebie?</a:t>
            </a:r>
            <a:br>
              <a:rPr lang="pl-PL" sz="3200" dirty="0"/>
            </a:br>
            <a:endParaRPr lang="pl-PL" sz="3200" dirty="0"/>
          </a:p>
        </p:txBody>
      </p:sp>
      <p:graphicFrame>
        <p:nvGraphicFramePr>
          <p:cNvPr id="6" name="Symbol zastępczy zawartości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25606024"/>
              </p:ext>
            </p:extLst>
          </p:nvPr>
        </p:nvGraphicFramePr>
        <p:xfrm>
          <a:off x="1103313" y="2052638"/>
          <a:ext cx="8947150" cy="41957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77590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3200" dirty="0"/>
              <a:t>Jakie Twoim zdaniem wyniki uzyskujesz w porównaniu do roku poprzedniego?</a:t>
            </a:r>
            <a:br>
              <a:rPr lang="pl-PL" sz="3200" dirty="0"/>
            </a:br>
            <a:endParaRPr lang="pl-PL" sz="3200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29799629"/>
              </p:ext>
            </p:extLst>
          </p:nvPr>
        </p:nvGraphicFramePr>
        <p:xfrm>
          <a:off x="1103313" y="2052638"/>
          <a:ext cx="8947150" cy="41957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17639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3200" dirty="0"/>
              <a:t>Czy w szkole dokonuje się analizy Twoich osiągnięć edukacyjnych?</a:t>
            </a:r>
            <a:br>
              <a:rPr lang="pl-PL" sz="3200" dirty="0"/>
            </a:br>
            <a:endParaRPr lang="pl-PL" sz="3200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21455016"/>
              </p:ext>
            </p:extLst>
          </p:nvPr>
        </p:nvGraphicFramePr>
        <p:xfrm>
          <a:off x="1103313" y="2052638"/>
          <a:ext cx="8947150" cy="41957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81617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3200" dirty="0"/>
              <a:t>Jakie formy oceniania ( analizy) są stosowane w szkole?</a:t>
            </a:r>
            <a:br>
              <a:rPr lang="pl-PL" sz="3200" dirty="0"/>
            </a:br>
            <a:endParaRPr lang="pl-PL" sz="3200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34835398"/>
              </p:ext>
            </p:extLst>
          </p:nvPr>
        </p:nvGraphicFramePr>
        <p:xfrm>
          <a:off x="1103313" y="2052638"/>
          <a:ext cx="8947150" cy="41957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56853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3200" dirty="0"/>
              <a:t>Czy nauczyciele przedstawiają wyniki i wnioski z osiągnięć edukacyjnych Twojej klasy?</a:t>
            </a:r>
            <a:r>
              <a:rPr lang="pl-PL" sz="3200" b="1" dirty="0"/>
              <a:t> </a:t>
            </a:r>
            <a:r>
              <a:rPr lang="pl-PL" dirty="0"/>
              <a:t/>
            </a:r>
            <a:br>
              <a:rPr lang="pl-PL" dirty="0"/>
            </a:br>
            <a:endParaRPr lang="pl-PL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0602736"/>
              </p:ext>
            </p:extLst>
          </p:nvPr>
        </p:nvGraphicFramePr>
        <p:xfrm>
          <a:off x="1103313" y="2052638"/>
          <a:ext cx="8947150" cy="41957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42088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J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138</TotalTime>
  <Words>603</Words>
  <Application>Microsoft Office PowerPoint</Application>
  <PresentationFormat>Panoramiczny</PresentationFormat>
  <Paragraphs>54</Paragraphs>
  <Slides>34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34</vt:i4>
      </vt:variant>
    </vt:vector>
  </HeadingPairs>
  <TitlesOfParts>
    <vt:vector size="38" baseType="lpstr">
      <vt:lpstr>Arial</vt:lpstr>
      <vt:lpstr>Century Gothic</vt:lpstr>
      <vt:lpstr>Wingdings 3</vt:lpstr>
      <vt:lpstr>Jon</vt:lpstr>
      <vt:lpstr>Ewaluacja</vt:lpstr>
      <vt:lpstr>Uczniowie nabywają wiadomości i umiejętności określone w podstawie programowej</vt:lpstr>
      <vt:lpstr>PYTANIA KLUCZOWE</vt:lpstr>
      <vt:lpstr>ANKIETY UCZNIOWSKIE</vt:lpstr>
      <vt:lpstr>Czy zajęcia szkolne są dla Ciebie? </vt:lpstr>
      <vt:lpstr>Jakie Twoim zdaniem wyniki uzyskujesz w porównaniu do roku poprzedniego? </vt:lpstr>
      <vt:lpstr>Czy w szkole dokonuje się analizy Twoich osiągnięć edukacyjnych? </vt:lpstr>
      <vt:lpstr>Jakie formy oceniania ( analizy) są stosowane w szkole? </vt:lpstr>
      <vt:lpstr>Czy nauczyciele przedstawiają wyniki i wnioski z osiągnięć edukacyjnych Twojej klasy?  </vt:lpstr>
      <vt:lpstr>Czy nauczyciele przedstawiają wyniki i wnioski z osiągnięć edukacyjnych Twojej klasy?  </vt:lpstr>
      <vt:lpstr>Jeżeli tak to jakie działania Twoim zdaniem podejmują nauczyciele w celu uzyskania przez uczniów lepszych wyników w nauce?  </vt:lpstr>
      <vt:lpstr>W jaki sposób nauczyciele motywują uczniów do uzyskiwania lepszych wyników w nauce?  </vt:lpstr>
      <vt:lpstr>ANKIETY RODZICÓW</vt:lpstr>
      <vt:lpstr>Czy w szkole dokonuje się analizy osiągnięć edukacyjnych uczniów?  </vt:lpstr>
      <vt:lpstr>Czy wymienione formy analizy osiągnięć edukacyjnych są stosowane w szkole?  </vt:lpstr>
      <vt:lpstr>Czy analizując osiągnięcia edukacyjne nauczyciele uwzględniają możliwości rozwojowe uczniów?  </vt:lpstr>
      <vt:lpstr>Czy znają Państwo wyniki wynikające z analizy osiągnięć dydaktycznych danej klasy?  </vt:lpstr>
      <vt:lpstr>Jeżeli tak to jakie działania Państwa zdaniem podejmują nauczyciele w celu poprawienia osiągnięć uczniów?  </vt:lpstr>
      <vt:lpstr>W jaki sposób Państwa zdaniem nauczyciele motywują uczniów do uzyskiwania lepszych wyników w nauce?  </vt:lpstr>
      <vt:lpstr>ANKIETY NAUCZYCIELI</vt:lpstr>
      <vt:lpstr>Czy monitoruje Pan/Pani realizację podstawy programowej?  </vt:lpstr>
      <vt:lpstr>Czy dokonuje Pan/Pani diagnozy umiejętności i wiadomości oraz analizy osiągnięć edukacyjnych uczniów?  </vt:lpstr>
      <vt:lpstr>W jaki sposób bada Pan/Pani osiągnięcia uczniów?  </vt:lpstr>
      <vt:lpstr>Czy Przeprowadza Pan/Pani wstępną diagnozę w klasach czwartych i siódmych?  </vt:lpstr>
      <vt:lpstr>Czy badając osiągnięcia uczniów uwzględnia Pan/Pani ich możliwości rozwojowe?  </vt:lpstr>
      <vt:lpstr>Czy formułuje i wdraża Pan/Pani wnioski z analizy osiągnięć uczniów?  </vt:lpstr>
      <vt:lpstr>Czy wnioski wynikające z analizy osiągnięć uczniów wykorzystuje Pan/Pani w doskonaleniu swojej pracy?  </vt:lpstr>
      <vt:lpstr>Jeśli tak, to jakie działania Pan/Pani podejmuje?  </vt:lpstr>
      <vt:lpstr>W jaki sposób motywuje Pan/Pani uczniów do uzyskiwania lepszych wyników w nauce?  </vt:lpstr>
      <vt:lpstr>WNIOSKI</vt:lpstr>
      <vt:lpstr>Prezentacja programu PowerPoint</vt:lpstr>
      <vt:lpstr>REKOMENDACJE</vt:lpstr>
      <vt:lpstr>Prezentacja programu PowerPoint</vt:lpstr>
      <vt:lpstr>Dziękujemy za uwagę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Ewaluacja</dc:title>
  <dc:creator>Gabinet09</dc:creator>
  <cp:lastModifiedBy>Gabinet09</cp:lastModifiedBy>
  <cp:revision>15</cp:revision>
  <dcterms:created xsi:type="dcterms:W3CDTF">2018-06-20T08:46:23Z</dcterms:created>
  <dcterms:modified xsi:type="dcterms:W3CDTF">2018-06-21T09:41:58Z</dcterms:modified>
</cp:coreProperties>
</file>