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eba\AppData\Roaming\Microsoft\Excel\Zeszyt1%20(version%201).xlsb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eba\AppData\Roaming\Microsoft\Excel\Zeszyt1%20(version%201).xlsb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eba\AppData\Roaming\Microsoft\Excel\Zeszyt1%20(version%201).xlsb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eba\AppData\Roaming\Microsoft\Excel\Zeszyt1%20(version%201).xlsb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eba\AppData\Roaming\Microsoft\Excel\Zeszyt1%20(version%201).xlsb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eba\AppData\Roaming\Microsoft\Excel\Zeszyt1%20(version%201).xlsb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eba\AppData\Roaming\Microsoft\Excel\Zeszyt1%20(version%201).xlsb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seba\AppData\Roaming\Microsoft\Excel\Zeszyt1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Arkusz1!$B$4</c:f>
              <c:strCache>
                <c:ptCount val="1"/>
                <c:pt idx="0">
                  <c:v>2016/17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Arkusz1!$C$3:$E$3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Arkusz1!$C$4:$E$4</c:f>
              <c:numCache>
                <c:formatCode>0%</c:formatCode>
                <c:ptCount val="3"/>
                <c:pt idx="0">
                  <c:v>0.92</c:v>
                </c:pt>
                <c:pt idx="1">
                  <c:v>0</c:v>
                </c:pt>
                <c:pt idx="2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Arkusz1!$B$5</c:f>
              <c:strCache>
                <c:ptCount val="1"/>
                <c:pt idx="0">
                  <c:v>2017/18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Arkusz1!$C$3:$E$3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Arkusz1!$C$5:$E$5</c:f>
              <c:numCache>
                <c:formatCode>0%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0046080"/>
        <c:axId val="160060160"/>
      </c:barChart>
      <c:catAx>
        <c:axId val="160046080"/>
        <c:scaling>
          <c:orientation val="minMax"/>
        </c:scaling>
        <c:delete val="0"/>
        <c:axPos val="b"/>
        <c:majorTickMark val="out"/>
        <c:minorTickMark val="none"/>
        <c:tickLblPos val="nextTo"/>
        <c:crossAx val="160060160"/>
        <c:crosses val="autoZero"/>
        <c:auto val="1"/>
        <c:lblAlgn val="ctr"/>
        <c:lblOffset val="100"/>
        <c:noMultiLvlLbl val="0"/>
      </c:catAx>
      <c:valAx>
        <c:axId val="16006016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600460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Arkusz1!$B$21</c:f>
              <c:strCache>
                <c:ptCount val="1"/>
                <c:pt idx="0">
                  <c:v>2016/17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Arkusz1!$C$20:$E$20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Arkusz1!$C$21:$E$21</c:f>
              <c:numCache>
                <c:formatCode>0%</c:formatCode>
                <c:ptCount val="3"/>
                <c:pt idx="0">
                  <c:v>0.56999999999999995</c:v>
                </c:pt>
                <c:pt idx="1">
                  <c:v>0.11</c:v>
                </c:pt>
                <c:pt idx="2">
                  <c:v>0.32</c:v>
                </c:pt>
              </c:numCache>
            </c:numRef>
          </c:val>
        </c:ser>
        <c:ser>
          <c:idx val="1"/>
          <c:order val="1"/>
          <c:tx>
            <c:strRef>
              <c:f>Arkusz1!$B$22</c:f>
              <c:strCache>
                <c:ptCount val="1"/>
                <c:pt idx="0">
                  <c:v>2017/18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Arkusz1!$C$20:$E$20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Arkusz1!$C$22:$E$22</c:f>
              <c:numCache>
                <c:formatCode>0%</c:formatCode>
                <c:ptCount val="3"/>
                <c:pt idx="0">
                  <c:v>0.8</c:v>
                </c:pt>
                <c:pt idx="1">
                  <c:v>0</c:v>
                </c:pt>
                <c:pt idx="2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349120"/>
        <c:axId val="153350912"/>
      </c:barChart>
      <c:catAx>
        <c:axId val="153349120"/>
        <c:scaling>
          <c:orientation val="minMax"/>
        </c:scaling>
        <c:delete val="0"/>
        <c:axPos val="b"/>
        <c:majorTickMark val="out"/>
        <c:minorTickMark val="none"/>
        <c:tickLblPos val="nextTo"/>
        <c:crossAx val="153350912"/>
        <c:crosses val="autoZero"/>
        <c:auto val="1"/>
        <c:lblAlgn val="ctr"/>
        <c:lblOffset val="100"/>
        <c:noMultiLvlLbl val="0"/>
      </c:catAx>
      <c:valAx>
        <c:axId val="15335091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533491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Arkusz1!$B$35</c:f>
              <c:strCache>
                <c:ptCount val="1"/>
                <c:pt idx="0">
                  <c:v>2016/17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Arkusz1!$C$34:$E$34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Arkusz1!$C$35:$E$35</c:f>
              <c:numCache>
                <c:formatCode>0%</c:formatCode>
                <c:ptCount val="3"/>
                <c:pt idx="0">
                  <c:v>0.28000000000000003</c:v>
                </c:pt>
                <c:pt idx="1">
                  <c:v>0.63</c:v>
                </c:pt>
                <c:pt idx="2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Arkusz1!$B$36</c:f>
              <c:strCache>
                <c:ptCount val="1"/>
                <c:pt idx="0">
                  <c:v>2017/18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Arkusz1!$C$34:$E$34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Arkusz1!$C$36:$E$36</c:f>
              <c:numCache>
                <c:formatCode>0%</c:formatCode>
                <c:ptCount val="3"/>
                <c:pt idx="0">
                  <c:v>0.75</c:v>
                </c:pt>
                <c:pt idx="1">
                  <c:v>0</c:v>
                </c:pt>
                <c:pt idx="2">
                  <c:v>0.25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418624"/>
        <c:axId val="160064640"/>
      </c:barChart>
      <c:catAx>
        <c:axId val="159418624"/>
        <c:scaling>
          <c:orientation val="minMax"/>
        </c:scaling>
        <c:delete val="0"/>
        <c:axPos val="b"/>
        <c:majorTickMark val="out"/>
        <c:minorTickMark val="none"/>
        <c:tickLblPos val="nextTo"/>
        <c:crossAx val="160064640"/>
        <c:crosses val="autoZero"/>
        <c:auto val="1"/>
        <c:lblAlgn val="ctr"/>
        <c:lblOffset val="100"/>
        <c:noMultiLvlLbl val="0"/>
      </c:catAx>
      <c:valAx>
        <c:axId val="16006464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594186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Arkusz1!$B$48</c:f>
              <c:strCache>
                <c:ptCount val="1"/>
                <c:pt idx="0">
                  <c:v>2016/17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Arkusz1!$C$47:$E$47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Arkusz1!$C$48:$E$48</c:f>
              <c:numCache>
                <c:formatCode>0%</c:formatCode>
                <c:ptCount val="3"/>
                <c:pt idx="0">
                  <c:v>0.76</c:v>
                </c:pt>
                <c:pt idx="1">
                  <c:v>0.16</c:v>
                </c:pt>
                <c:pt idx="2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Arkusz1!$B$49</c:f>
              <c:strCache>
                <c:ptCount val="1"/>
                <c:pt idx="0">
                  <c:v>2017/18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Arkusz1!$C$47:$E$47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Arkusz1!$C$49:$E$49</c:f>
              <c:numCache>
                <c:formatCode>0%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3351680"/>
        <c:axId val="160063488"/>
      </c:barChart>
      <c:catAx>
        <c:axId val="153351680"/>
        <c:scaling>
          <c:orientation val="minMax"/>
        </c:scaling>
        <c:delete val="0"/>
        <c:axPos val="b"/>
        <c:majorTickMark val="out"/>
        <c:minorTickMark val="none"/>
        <c:tickLblPos val="nextTo"/>
        <c:crossAx val="160063488"/>
        <c:crosses val="autoZero"/>
        <c:auto val="1"/>
        <c:lblAlgn val="ctr"/>
        <c:lblOffset val="100"/>
        <c:noMultiLvlLbl val="0"/>
      </c:catAx>
      <c:valAx>
        <c:axId val="16006348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533516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Arkusz1!$B$65</c:f>
              <c:strCache>
                <c:ptCount val="1"/>
                <c:pt idx="0">
                  <c:v>2016/17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Arkusz1!$C$64:$E$64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Arkusz1!$C$65:$E$65</c:f>
              <c:numCache>
                <c:formatCode>0%</c:formatCode>
                <c:ptCount val="3"/>
                <c:pt idx="0">
                  <c:v>0.39</c:v>
                </c:pt>
                <c:pt idx="1">
                  <c:v>0.53</c:v>
                </c:pt>
                <c:pt idx="2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Arkusz1!$B$66</c:f>
              <c:strCache>
                <c:ptCount val="1"/>
                <c:pt idx="0">
                  <c:v>2017/18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Arkusz1!$C$64:$E$64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Arkusz1!$C$66:$E$66</c:f>
              <c:numCache>
                <c:formatCode>0%</c:formatCode>
                <c:ptCount val="3"/>
                <c:pt idx="0">
                  <c:v>0.84</c:v>
                </c:pt>
                <c:pt idx="1">
                  <c:v>0</c:v>
                </c:pt>
                <c:pt idx="2">
                  <c:v>0.16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1373568"/>
        <c:axId val="181187328"/>
      </c:barChart>
      <c:catAx>
        <c:axId val="161373568"/>
        <c:scaling>
          <c:orientation val="minMax"/>
        </c:scaling>
        <c:delete val="0"/>
        <c:axPos val="b"/>
        <c:majorTickMark val="out"/>
        <c:minorTickMark val="none"/>
        <c:tickLblPos val="nextTo"/>
        <c:crossAx val="181187328"/>
        <c:crosses val="autoZero"/>
        <c:auto val="1"/>
        <c:lblAlgn val="ctr"/>
        <c:lblOffset val="100"/>
        <c:noMultiLvlLbl val="0"/>
      </c:catAx>
      <c:valAx>
        <c:axId val="18118732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61373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Arkusz1!$B$80</c:f>
              <c:strCache>
                <c:ptCount val="1"/>
                <c:pt idx="0">
                  <c:v>2016/17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Arkusz1!$C$79:$E$79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Arkusz1!$C$80:$E$80</c:f>
              <c:numCache>
                <c:formatCode>0%</c:formatCode>
                <c:ptCount val="3"/>
                <c:pt idx="0">
                  <c:v>0.27</c:v>
                </c:pt>
                <c:pt idx="1">
                  <c:v>0.63</c:v>
                </c:pt>
                <c:pt idx="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Arkusz1!$B$81</c:f>
              <c:strCache>
                <c:ptCount val="1"/>
                <c:pt idx="0">
                  <c:v>2017/18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Arkusz1!$C$79:$E$79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Arkusz1!$C$81:$E$81</c:f>
              <c:numCache>
                <c:formatCode>0%</c:formatCode>
                <c:ptCount val="3"/>
                <c:pt idx="0">
                  <c:v>0.73</c:v>
                </c:pt>
                <c:pt idx="1">
                  <c:v>0</c:v>
                </c:pt>
                <c:pt idx="2">
                  <c:v>0.27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1409664"/>
        <c:axId val="181415936"/>
      </c:barChart>
      <c:catAx>
        <c:axId val="181409664"/>
        <c:scaling>
          <c:orientation val="minMax"/>
        </c:scaling>
        <c:delete val="0"/>
        <c:axPos val="b"/>
        <c:majorTickMark val="out"/>
        <c:minorTickMark val="none"/>
        <c:tickLblPos val="nextTo"/>
        <c:crossAx val="181415936"/>
        <c:crosses val="autoZero"/>
        <c:auto val="1"/>
        <c:lblAlgn val="ctr"/>
        <c:lblOffset val="100"/>
        <c:noMultiLvlLbl val="0"/>
      </c:catAx>
      <c:valAx>
        <c:axId val="18141593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1409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Arkusz1!$F$95</c:f>
              <c:strCache>
                <c:ptCount val="1"/>
                <c:pt idx="0">
                  <c:v>tak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Arkusz1!$B$96:$E$99</c:f>
              <c:strCache>
                <c:ptCount val="4"/>
                <c:pt idx="0">
                  <c:v>Pracę w parach lub grupach</c:v>
                </c:pt>
                <c:pt idx="1">
                  <c:v>Zasadę niepodnoszenia rąk </c:v>
                </c:pt>
                <c:pt idx="2">
                  <c:v>Tabliczki i mazaki suchościeralne</c:v>
                </c:pt>
                <c:pt idx="3">
                  <c:v>Sygnalizator zrozumienia materiału</c:v>
                </c:pt>
              </c:strCache>
            </c:strRef>
          </c:cat>
          <c:val>
            <c:numRef>
              <c:f>Arkusz1!$F$96:$F$99</c:f>
              <c:numCache>
                <c:formatCode>0%</c:formatCode>
                <c:ptCount val="4"/>
                <c:pt idx="0">
                  <c:v>1</c:v>
                </c:pt>
                <c:pt idx="1">
                  <c:v>0.5</c:v>
                </c:pt>
                <c:pt idx="2">
                  <c:v>0.36</c:v>
                </c:pt>
                <c:pt idx="3" formatCode="0.00%">
                  <c:v>0.125</c:v>
                </c:pt>
              </c:numCache>
            </c:numRef>
          </c:val>
        </c:ser>
        <c:ser>
          <c:idx val="1"/>
          <c:order val="1"/>
          <c:tx>
            <c:strRef>
              <c:f>Arkusz1!$G$95</c:f>
              <c:strCache>
                <c:ptCount val="1"/>
                <c:pt idx="0">
                  <c:v>nie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Arkusz1!$B$96:$E$99</c:f>
              <c:strCache>
                <c:ptCount val="4"/>
                <c:pt idx="0">
                  <c:v>Pracę w parach lub grupach</c:v>
                </c:pt>
                <c:pt idx="1">
                  <c:v>Zasadę niepodnoszenia rąk </c:v>
                </c:pt>
                <c:pt idx="2">
                  <c:v>Tabliczki i mazaki suchościeralne</c:v>
                </c:pt>
                <c:pt idx="3">
                  <c:v>Sygnalizator zrozumienia materiału</c:v>
                </c:pt>
              </c:strCache>
            </c:strRef>
          </c:cat>
          <c:val>
            <c:numRef>
              <c:f>Arkusz1!$G$96:$G$99</c:f>
              <c:numCache>
                <c:formatCode>0%</c:formatCode>
                <c:ptCount val="4"/>
                <c:pt idx="0">
                  <c:v>0</c:v>
                </c:pt>
                <c:pt idx="1">
                  <c:v>0.5</c:v>
                </c:pt>
                <c:pt idx="2">
                  <c:v>0.64</c:v>
                </c:pt>
                <c:pt idx="3" formatCode="0.00%">
                  <c:v>0.81499999999999995</c:v>
                </c:pt>
              </c:numCache>
            </c:numRef>
          </c:val>
        </c:ser>
        <c:ser>
          <c:idx val="2"/>
          <c:order val="2"/>
          <c:tx>
            <c:strRef>
              <c:f>Arkusz1!$H$95</c:f>
              <c:strCache>
                <c:ptCount val="1"/>
                <c:pt idx="0">
                  <c:v>czasami</c:v>
                </c:pt>
              </c:strCache>
            </c:strRef>
          </c:tx>
          <c:invertIfNegative val="0"/>
          <c:cat>
            <c:strRef>
              <c:f>Arkusz1!$B$96:$E$99</c:f>
              <c:strCache>
                <c:ptCount val="4"/>
                <c:pt idx="0">
                  <c:v>Pracę w parach lub grupach</c:v>
                </c:pt>
                <c:pt idx="1">
                  <c:v>Zasadę niepodnoszenia rąk </c:v>
                </c:pt>
                <c:pt idx="2">
                  <c:v>Tabliczki i mazaki suchościeralne</c:v>
                </c:pt>
                <c:pt idx="3">
                  <c:v>Sygnalizator zrozumienia materiału</c:v>
                </c:pt>
              </c:strCache>
            </c:strRef>
          </c:cat>
          <c:val>
            <c:numRef>
              <c:f>Arkusz1!$H$96:$H$99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1163136"/>
        <c:axId val="181178368"/>
      </c:barChart>
      <c:catAx>
        <c:axId val="181163136"/>
        <c:scaling>
          <c:orientation val="minMax"/>
        </c:scaling>
        <c:delete val="0"/>
        <c:axPos val="b"/>
        <c:majorTickMark val="out"/>
        <c:minorTickMark val="none"/>
        <c:tickLblPos val="nextTo"/>
        <c:crossAx val="181178368"/>
        <c:crosses val="autoZero"/>
        <c:auto val="1"/>
        <c:lblAlgn val="ctr"/>
        <c:lblOffset val="100"/>
        <c:noMultiLvlLbl val="0"/>
      </c:catAx>
      <c:valAx>
        <c:axId val="1811783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11631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Arkusz1!$C$105</c:f>
              <c:strCache>
                <c:ptCount val="1"/>
                <c:pt idx="0">
                  <c:v>2016/17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Arkusz1!$D$104:$F$104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Arkusz1!$D$105:$F$105</c:f>
              <c:numCache>
                <c:formatCode>0%</c:formatCode>
                <c:ptCount val="3"/>
                <c:pt idx="0">
                  <c:v>0.92</c:v>
                </c:pt>
                <c:pt idx="1">
                  <c:v>0.08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Arkusz1!$C$106</c:f>
              <c:strCache>
                <c:ptCount val="1"/>
                <c:pt idx="0">
                  <c:v>2017/18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Arkusz1!$D$104:$F$104</c:f>
              <c:strCache>
                <c:ptCount val="3"/>
                <c:pt idx="0">
                  <c:v>TAK</c:v>
                </c:pt>
                <c:pt idx="1">
                  <c:v>NIE</c:v>
                </c:pt>
                <c:pt idx="2">
                  <c:v>NIE ZAWSZE</c:v>
                </c:pt>
              </c:strCache>
            </c:strRef>
          </c:cat>
          <c:val>
            <c:numRef>
              <c:f>Arkusz1!$D$106:$F$106</c:f>
              <c:numCache>
                <c:formatCode>0%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1198848"/>
        <c:axId val="181200768"/>
      </c:barChart>
      <c:catAx>
        <c:axId val="181198848"/>
        <c:scaling>
          <c:orientation val="minMax"/>
        </c:scaling>
        <c:delete val="0"/>
        <c:axPos val="b"/>
        <c:majorTickMark val="out"/>
        <c:minorTickMark val="none"/>
        <c:tickLblPos val="nextTo"/>
        <c:crossAx val="181200768"/>
        <c:crosses val="autoZero"/>
        <c:auto val="1"/>
        <c:lblAlgn val="ctr"/>
        <c:lblOffset val="100"/>
        <c:noMultiLvlLbl val="0"/>
      </c:catAx>
      <c:valAx>
        <c:axId val="1812007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11988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CA0EB8F-1294-4F27-BB4F-A9025EA1556C}" type="slidenum">
              <a:rPr lang="pl-PL" smtClean="0"/>
              <a:t>‹#›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5928D5F7-CD1B-4A84-BC08-3B8710CAD41B}" type="datetimeFigureOut">
              <a:rPr lang="pl-PL" smtClean="0"/>
              <a:t>20.06.2018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Postewaluacja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2017/2018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7219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 smtClean="0"/>
              <a:t>Czy stosujesz w pracy:</a:t>
            </a: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3829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/>
              <a:t>Czy nauczyciel stosuje pracę w parach lub grupach?</a:t>
            </a:r>
            <a:r>
              <a:rPr lang="pl-PL" sz="3200" dirty="0"/>
              <a:t>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2961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 smtClean="0"/>
              <a:t>Wnioski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pl-PL" dirty="0" smtClean="0"/>
              <a:t>1. W roku szkolnym 2017/2018 wdrażano i realizowano założenia OK:</a:t>
            </a:r>
          </a:p>
          <a:p>
            <a:r>
              <a:rPr lang="pl-PL" dirty="0" smtClean="0"/>
              <a:t>Nauczyciele podają i objaśniają cele lekcji, wyświetlają je lub zapisują na tablicy. W klasach młodszych cele są wklejane do zeszytu.</a:t>
            </a:r>
          </a:p>
          <a:p>
            <a:r>
              <a:rPr lang="pl-PL" dirty="0" smtClean="0"/>
              <a:t>Nauczyciele, w większości, podsumowują lekcję upewniając się co do stopnia zrozumienia nowych treści</a:t>
            </a:r>
          </a:p>
          <a:p>
            <a:r>
              <a:rPr lang="pl-PL" dirty="0" smtClean="0"/>
              <a:t>Większość nauczycieli stosuje informację zwrotną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32119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 startAt="2"/>
            </a:pPr>
            <a:r>
              <a:rPr lang="pl-PL" dirty="0" smtClean="0"/>
              <a:t>Nauczyciele stosują różne </a:t>
            </a:r>
            <a:r>
              <a:rPr lang="pl-PL" dirty="0" err="1" smtClean="0"/>
              <a:t>okejowskie</a:t>
            </a:r>
            <a:r>
              <a:rPr lang="pl-PL" dirty="0" smtClean="0"/>
              <a:t> techniki:</a:t>
            </a:r>
          </a:p>
          <a:p>
            <a:pPr lvl="0"/>
            <a:r>
              <a:rPr lang="pl-PL" dirty="0"/>
              <a:t>Pracę w parach lub grupach</a:t>
            </a:r>
          </a:p>
          <a:p>
            <a:pPr lvl="0"/>
            <a:r>
              <a:rPr lang="pl-PL" dirty="0"/>
              <a:t>Zasadę niepodnoszenia rąk </a:t>
            </a:r>
          </a:p>
          <a:p>
            <a:pPr lvl="0"/>
            <a:r>
              <a:rPr lang="pl-PL" dirty="0"/>
              <a:t>Tabliczki i mazaki </a:t>
            </a:r>
            <a:r>
              <a:rPr lang="pl-PL" dirty="0" err="1" smtClean="0"/>
              <a:t>suchościeralne</a:t>
            </a:r>
            <a:r>
              <a:rPr lang="pl-PL" dirty="0" smtClean="0"/>
              <a:t> (nieliczni)</a:t>
            </a:r>
            <a:endParaRPr lang="pl-PL" dirty="0"/>
          </a:p>
          <a:p>
            <a:pPr lvl="0"/>
            <a:r>
              <a:rPr lang="pl-PL" dirty="0"/>
              <a:t>Sygnalizator zrozumienia </a:t>
            </a:r>
            <a:r>
              <a:rPr lang="pl-PL" dirty="0" smtClean="0"/>
              <a:t>materiału (szczególnie w nauczaniu wczesnoszkolnym)</a:t>
            </a:r>
            <a:endParaRPr lang="pl-PL" dirty="0"/>
          </a:p>
          <a:p>
            <a:r>
              <a:rPr lang="pl-PL" dirty="0" smtClean="0"/>
              <a:t>Inne: </a:t>
            </a:r>
            <a:r>
              <a:rPr lang="pl-PL" dirty="0"/>
              <a:t>koło </a:t>
            </a:r>
            <a:r>
              <a:rPr lang="pl-PL" dirty="0" smtClean="0"/>
              <a:t>fortuny, </a:t>
            </a:r>
            <a:r>
              <a:rPr lang="pl-PL" dirty="0"/>
              <a:t>prezentacje – forma otwartych zadań z pytaniami pomocniczymi, pomoc koleżeńska, karty pracy – zadania o stopniowanym stopniu trudności, serie z zadaniami – omawiane przez </a:t>
            </a:r>
            <a:r>
              <a:rPr lang="pl-PL" dirty="0" smtClean="0"/>
              <a:t>uczniów, </a:t>
            </a:r>
            <a:r>
              <a:rPr lang="pl-PL" dirty="0"/>
              <a:t>doświadczenia uczniowskie</a:t>
            </a:r>
            <a:r>
              <a:rPr lang="pl-PL" dirty="0" smtClean="0"/>
              <a:t>, </a:t>
            </a:r>
            <a:r>
              <a:rPr lang="pl-PL" dirty="0"/>
              <a:t>mapa mentalna</a:t>
            </a:r>
            <a:endParaRPr lang="pl-PL" dirty="0" smtClean="0"/>
          </a:p>
          <a:p>
            <a:pPr marL="11430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89754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/>
              <a:t>R</a:t>
            </a:r>
            <a:r>
              <a:rPr lang="pl-PL" sz="3200" dirty="0" smtClean="0"/>
              <a:t>ekomendacje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pl-PL" dirty="0" smtClean="0"/>
              <a:t>Kontynuować realizację założeń </a:t>
            </a:r>
            <a:r>
              <a:rPr lang="pl-PL" dirty="0" err="1" smtClean="0"/>
              <a:t>okejowskich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91115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4000" dirty="0" smtClean="0"/>
              <a:t>Dziękujemy za uwagę</a:t>
            </a:r>
            <a:endParaRPr lang="pl-PL" sz="4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Anna </a:t>
            </a:r>
            <a:r>
              <a:rPr lang="pl-PL" dirty="0" err="1" smtClean="0"/>
              <a:t>Wachocz-Lądwik</a:t>
            </a:r>
            <a:endParaRPr lang="pl-PL" dirty="0" smtClean="0"/>
          </a:p>
          <a:p>
            <a:r>
              <a:rPr lang="pl-PL" dirty="0" smtClean="0"/>
              <a:t>Monika Ziółek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6461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585991" cy="1633538"/>
          </a:xfrm>
        </p:spPr>
        <p:txBody>
          <a:bodyPr/>
          <a:lstStyle/>
          <a:p>
            <a:r>
              <a:rPr lang="pl-PL" sz="3200" dirty="0"/>
              <a:t>Procesy edukacyjne są zorganizowane w sposób sprzyjający uczeniu </a:t>
            </a:r>
            <a:r>
              <a:rPr lang="pl-PL" sz="3200" dirty="0" smtClean="0"/>
              <a:t>się</a:t>
            </a:r>
          </a:p>
          <a:p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1570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Rekomendacje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4"/>
            <a:r>
              <a:rPr lang="pl-PL" sz="1800" b="1" u="sng" dirty="0"/>
              <a:t>W dalszym stopniu wdrażać i realizować założenia OK:</a:t>
            </a:r>
          </a:p>
          <a:p>
            <a:pPr lvl="0"/>
            <a:r>
              <a:rPr lang="pl-PL" sz="2000" dirty="0"/>
              <a:t>Na początku lekcji przedstawić cele w języku zrozumiałym przez uczniów i zapisać go na tablicy , wyświetlić lub podyktować do zeszytu</a:t>
            </a:r>
          </a:p>
          <a:p>
            <a:pPr lvl="0"/>
            <a:r>
              <a:rPr lang="pl-PL" sz="2000" dirty="0"/>
              <a:t>Podsumować lekcję upewniając się, czy uczniowie na pewno zrozumieli wykładany materiał</a:t>
            </a:r>
          </a:p>
          <a:p>
            <a:pPr lvl="0"/>
            <a:r>
              <a:rPr lang="pl-PL" sz="2000" dirty="0"/>
              <a:t>Przekazywać informację zwrotną</a:t>
            </a:r>
          </a:p>
          <a:p>
            <a:pPr lvl="4"/>
            <a:r>
              <a:rPr lang="pl-PL" sz="1800" b="1" u="sng" dirty="0"/>
              <a:t>Stosować różnorakie techniki OK:</a:t>
            </a:r>
          </a:p>
          <a:p>
            <a:pPr lvl="0"/>
            <a:r>
              <a:rPr lang="pl-PL" sz="2000" dirty="0"/>
              <a:t>Pracę w parach lub grupach</a:t>
            </a:r>
          </a:p>
          <a:p>
            <a:pPr lvl="0"/>
            <a:r>
              <a:rPr lang="pl-PL" sz="2000" dirty="0"/>
              <a:t>Zasadę niepodnoszenia rąk </a:t>
            </a:r>
          </a:p>
          <a:p>
            <a:pPr lvl="0"/>
            <a:r>
              <a:rPr lang="pl-PL" sz="2000" dirty="0"/>
              <a:t>Tabliczki i mazaki </a:t>
            </a:r>
            <a:r>
              <a:rPr lang="pl-PL" sz="2000" dirty="0" err="1"/>
              <a:t>suchościeralne</a:t>
            </a:r>
            <a:endParaRPr lang="pl-PL" sz="2000" dirty="0"/>
          </a:p>
          <a:p>
            <a:pPr lvl="0"/>
            <a:r>
              <a:rPr lang="pl-PL" sz="2000" dirty="0"/>
              <a:t>Sygnalizator zrozumienia materiału</a:t>
            </a:r>
          </a:p>
          <a:p>
            <a:pPr lvl="0"/>
            <a:r>
              <a:rPr lang="pl-PL" sz="2000" dirty="0"/>
              <a:t>I inne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959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600" dirty="0" smtClean="0"/>
              <a:t>Na początku lekcji </a:t>
            </a:r>
            <a:r>
              <a:rPr lang="pl-PL" sz="3600" dirty="0" smtClean="0"/>
              <a:t>podaję i objaśniam cele</a:t>
            </a:r>
            <a:endParaRPr lang="pl-PL" sz="36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563444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3800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/>
              <a:t>Czy nauczyciel podaje na początku lekcji cele i je objaśnia?</a:t>
            </a:r>
            <a:r>
              <a:rPr lang="pl-PL" sz="3200" b="1" dirty="0"/>
              <a:t> 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978182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682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 smtClean="0"/>
              <a:t>Czy </a:t>
            </a:r>
            <a:r>
              <a:rPr lang="pl-PL" sz="3200" dirty="0"/>
              <a:t>cel lekcji jest wyświetlany na ekranie, zapisywany na tablicy lub zeszycie</a:t>
            </a:r>
            <a:r>
              <a:rPr lang="pl-PL" sz="3200" dirty="0" smtClean="0"/>
              <a:t>? U</a:t>
            </a: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80954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38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Czy na koniec lub w trakcie każdej lekcji sprawdzasz stopień realizacji celów? 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073608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724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 smtClean="0"/>
              <a:t>Czy nauczyciel sprawdza w trakcie lub pod koniec lekcji stopień realizacji celów?</a:t>
            </a: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255106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419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sz="3200" dirty="0" smtClean="0"/>
              <a:t>Czy nauczyciel stosuje informację zwrotną?</a:t>
            </a:r>
            <a:endParaRPr lang="pl-PL" sz="32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9217861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33519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yleganie">
  <a:themeElements>
    <a:clrScheme name="Przylegani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Pakiet 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rzylegani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106</TotalTime>
  <Words>295</Words>
  <Application>Microsoft Office PowerPoint</Application>
  <PresentationFormat>Pokaz na ekranie (4:3)</PresentationFormat>
  <Paragraphs>38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Przyleganie</vt:lpstr>
      <vt:lpstr>Postewaluacja</vt:lpstr>
      <vt:lpstr>Prezentacja programu PowerPoint</vt:lpstr>
      <vt:lpstr>Rekomendacje </vt:lpstr>
      <vt:lpstr>Na początku lekcji podaję i objaśniam cele</vt:lpstr>
      <vt:lpstr>Czy nauczyciel podaje na początku lekcji cele i je objaśnia? </vt:lpstr>
      <vt:lpstr>Czy cel lekcji jest wyświetlany na ekranie, zapisywany na tablicy lub zeszycie? U</vt:lpstr>
      <vt:lpstr>Czy na koniec lub w trakcie każdej lekcji sprawdzasz stopień realizacji celów? </vt:lpstr>
      <vt:lpstr>Czy nauczyciel sprawdza w trakcie lub pod koniec lekcji stopień realizacji celów?</vt:lpstr>
      <vt:lpstr>Czy nauczyciel stosuje informację zwrotną?</vt:lpstr>
      <vt:lpstr>Czy stosujesz w pracy:</vt:lpstr>
      <vt:lpstr>Czy nauczyciel stosuje pracę w parach lub grupach? </vt:lpstr>
      <vt:lpstr>Wnioski</vt:lpstr>
      <vt:lpstr>Prezentacja programu PowerPoint</vt:lpstr>
      <vt:lpstr>Rekomendacje</vt:lpstr>
      <vt:lpstr>Dziękujemy za uwagę</vt:lpstr>
    </vt:vector>
  </TitlesOfParts>
  <Company>Sil-art Rycho444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Postewaluacja</dc:title>
  <dc:creator>eseba</dc:creator>
  <cp:lastModifiedBy>eseba</cp:lastModifiedBy>
  <cp:revision>10</cp:revision>
  <dcterms:created xsi:type="dcterms:W3CDTF">2018-06-20T16:31:08Z</dcterms:created>
  <dcterms:modified xsi:type="dcterms:W3CDTF">2018-06-20T18:49:37Z</dcterms:modified>
</cp:coreProperties>
</file>