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7" r:id="rId2"/>
    <p:sldId id="275" r:id="rId3"/>
    <p:sldId id="276" r:id="rId4"/>
    <p:sldId id="277" r:id="rId5"/>
    <p:sldId id="278" r:id="rId6"/>
    <p:sldId id="279" r:id="rId7"/>
  </p:sldIdLst>
  <p:sldSz cx="9144000" cy="6858000" type="screen4x3"/>
  <p:notesSz cx="6858000" cy="9144000"/>
  <p:embeddedFontLst>
    <p:embeddedFont>
      <p:font typeface="Twinkl" charset="-18"/>
      <p:regular r:id="rId10"/>
      <p:bold r:id="rId11"/>
    </p:embeddedFont>
    <p:embeddedFont>
      <p:font typeface="Tuffy-TTF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ieszka Gardziel" initials="AG" lastIdx="1" clrIdx="0">
    <p:extLst>
      <p:ext uri="{19B8F6BF-5375-455C-9EA6-DF929625EA0E}">
        <p15:presenceInfo xmlns:p15="http://schemas.microsoft.com/office/powerpoint/2012/main" xmlns="" userId="Agnieszka Gardz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C3D"/>
    <a:srgbClr val="BC0105"/>
    <a:srgbClr val="FDFCF2"/>
    <a:srgbClr val="C8CAC6"/>
    <a:srgbClr val="959693"/>
    <a:srgbClr val="B14E42"/>
    <a:srgbClr val="18A0DB"/>
    <a:srgbClr val="DE1E5A"/>
    <a:srgbClr val="4DB1E3"/>
    <a:srgbClr val="80C1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102" y="-15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30T09:47:54.309" idx="1">
    <p:pos x="10" y="10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30T09:47:54.309" idx="1">
    <p:pos x="10" y="10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30T09:47:54.309" idx="1">
    <p:pos x="10" y="10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30T09:47:54.309" idx="1">
    <p:pos x="10" y="10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30T09:47:54.309" idx="1">
    <p:pos x="10" y="10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28/04/2021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28/04/2021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7841" y="333060"/>
            <a:ext cx="8356769" cy="6182798"/>
          </a:xfrm>
          <a:prstGeom prst="roundRect">
            <a:avLst>
              <a:gd name="adj" fmla="val 4620"/>
            </a:avLst>
          </a:prstGeom>
          <a:solidFill>
            <a:srgbClr val="FDFCF2"/>
          </a:solidFill>
          <a:ln>
            <a:solidFill>
              <a:srgbClr val="C8C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198" y="773868"/>
            <a:ext cx="8220075" cy="716795"/>
          </a:xfrm>
          <a:prstGeom prst="roundRect">
            <a:avLst>
              <a:gd name="adj" fmla="val 9641"/>
            </a:avLst>
          </a:prstGeom>
          <a:solidFill>
            <a:srgbClr val="FDFCF2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tx1"/>
                </a:solidFill>
                <a:latin typeface="Tuffy-TTF" panose="020B0603060100000000" pitchFamily="34" charset="0"/>
              </a:rPr>
              <a:t>Konstytucja</a:t>
            </a:r>
            <a:r>
              <a:rPr lang="en-GB" dirty="0">
                <a:solidFill>
                  <a:schemeClr val="tx1"/>
                </a:solidFill>
                <a:latin typeface="Tuffy-TTF" panose="020B0603060100000000" pitchFamily="34" charset="0"/>
              </a:rPr>
              <a:t> 3 Maja</a:t>
            </a:r>
          </a:p>
        </p:txBody>
      </p:sp>
      <p:sp>
        <p:nvSpPr>
          <p:cNvPr id="8" name="Content Placeholder 15"/>
          <p:cNvSpPr txBox="1">
            <a:spLocks/>
          </p:cNvSpPr>
          <p:nvPr/>
        </p:nvSpPr>
        <p:spPr>
          <a:xfrm>
            <a:off x="417841" y="1623243"/>
            <a:ext cx="8356769" cy="6192024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Twinkl" pitchFamily="50" charset="0"/>
              </a:rPr>
              <a:t>	</a:t>
            </a:r>
            <a:r>
              <a:rPr lang="pl-PL" dirty="0">
                <a:latin typeface="Twinkl" pitchFamily="50" charset="0"/>
              </a:rPr>
              <a:t>Majowe święto jest niezwykle ważnym dniem dla wszystkich Polaków. Dzień 3 maja jest świętem narodowym, oraz dniem pamięci o przodkach, ktrzy chcieli ocalić Polskę przed upadkiem. </a:t>
            </a:r>
            <a:endParaRPr lang="en-GB" dirty="0">
              <a:latin typeface="Twinkl" pitchFamily="50" charset="0"/>
            </a:endParaRPr>
          </a:p>
          <a:p>
            <a:pPr marL="0" indent="0">
              <a:buNone/>
            </a:pPr>
            <a:endParaRPr lang="en-GB" sz="1800" dirty="0">
              <a:latin typeface="Twinkl" pitchFamily="50" charset="0"/>
            </a:endParaRPr>
          </a:p>
          <a:p>
            <a:pPr marL="0" indent="0">
              <a:buNone/>
            </a:pPr>
            <a:r>
              <a:rPr lang="en-GB" dirty="0">
                <a:latin typeface="Twinkl" pitchFamily="50" charset="0"/>
              </a:rPr>
              <a:t>	</a:t>
            </a:r>
            <a:r>
              <a:rPr lang="pl-PL" b="1" dirty="0">
                <a:latin typeface="Twinkl" pitchFamily="50" charset="0"/>
              </a:rPr>
              <a:t>3 maja 1791 </a:t>
            </a:r>
            <a:r>
              <a:rPr lang="pl-PL" dirty="0">
                <a:latin typeface="Twinkl" pitchFamily="50" charset="0"/>
              </a:rPr>
              <a:t>roku uchwalono </a:t>
            </a:r>
            <a:r>
              <a:rPr lang="pl-PL" b="1" dirty="0">
                <a:latin typeface="Twinkl" pitchFamily="50" charset="0"/>
              </a:rPr>
              <a:t>pierwszą polską konstytucję. Konstytucja</a:t>
            </a:r>
            <a:r>
              <a:rPr lang="pl-PL" dirty="0">
                <a:latin typeface="Twinkl" pitchFamily="50" charset="0"/>
              </a:rPr>
              <a:t> to zbiór praw, których przestrzegać muszą wszyscy obywatele kraju. Jest to najważniejszy dokument w państwie! </a:t>
            </a:r>
            <a:endParaRPr lang="en-GB" dirty="0">
              <a:latin typeface="Twinkl" pitchFamily="50" charset="0"/>
            </a:endParaRPr>
          </a:p>
          <a:p>
            <a:pPr marL="0" indent="0">
              <a:buNone/>
            </a:pPr>
            <a:endParaRPr lang="en-GB" sz="1800" dirty="0">
              <a:latin typeface="Twinkl" pitchFamily="50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00321" y="4208664"/>
            <a:ext cx="4972805" cy="1810875"/>
          </a:xfrm>
          <a:prstGeom prst="roundRect">
            <a:avLst>
              <a:gd name="adj" fmla="val 8307"/>
            </a:avLst>
          </a:prstGeom>
          <a:solidFill>
            <a:srgbClr val="DC2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  <a:p>
            <a:pPr algn="ctr"/>
            <a:r>
              <a:rPr lang="pl-PL" b="1" dirty="0">
                <a:latin typeface="Twinkl" pitchFamily="50" charset="0"/>
              </a:rPr>
              <a:t>Konstytucja 3 </a:t>
            </a:r>
            <a:r>
              <a:rPr lang="pl-PL" dirty="0">
                <a:latin typeface="Twinkl" pitchFamily="50" charset="0"/>
              </a:rPr>
              <a:t>maja była pierwszym w Europie i drugim na świecie takim dokumentem – jej uchwalenie jest tak ważnym zdarzeniem, że na jego pamiątkę</a:t>
            </a:r>
            <a:r>
              <a:rPr lang="en-GB" dirty="0">
                <a:latin typeface="Twinkl" pitchFamily="50" charset="0"/>
              </a:rPr>
              <a:t> </a:t>
            </a:r>
            <a:r>
              <a:rPr lang="pl-PL" dirty="0">
                <a:latin typeface="Twinkl" pitchFamily="50" charset="0"/>
              </a:rPr>
              <a:t>obchodzimy co roku święto.</a:t>
            </a:r>
          </a:p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450" y="4208664"/>
            <a:ext cx="1666549" cy="193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94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7841" y="333060"/>
            <a:ext cx="8356769" cy="6182798"/>
          </a:xfrm>
          <a:prstGeom prst="roundRect">
            <a:avLst>
              <a:gd name="adj" fmla="val 4620"/>
            </a:avLst>
          </a:prstGeom>
          <a:solidFill>
            <a:srgbClr val="FDFCF2"/>
          </a:solidFill>
          <a:ln>
            <a:solidFill>
              <a:srgbClr val="C8C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198" y="773868"/>
            <a:ext cx="8220075" cy="716795"/>
          </a:xfrm>
          <a:prstGeom prst="roundRect">
            <a:avLst>
              <a:gd name="adj" fmla="val 9641"/>
            </a:avLst>
          </a:prstGeom>
          <a:solidFill>
            <a:srgbClr val="FDFCF2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tx1"/>
                </a:solidFill>
                <a:latin typeface="Tuffy-TTF" panose="020B0603060100000000" pitchFamily="34" charset="0"/>
              </a:rPr>
              <a:t>Konstytucja</a:t>
            </a:r>
            <a:r>
              <a:rPr lang="en-GB" dirty="0">
                <a:solidFill>
                  <a:schemeClr val="tx1"/>
                </a:solidFill>
                <a:latin typeface="Tuffy-TTF" panose="020B0603060100000000" pitchFamily="34" charset="0"/>
              </a:rPr>
              <a:t> 3 Maja</a:t>
            </a:r>
          </a:p>
        </p:txBody>
      </p:sp>
      <p:sp>
        <p:nvSpPr>
          <p:cNvPr id="8" name="Content Placeholder 15"/>
          <p:cNvSpPr txBox="1">
            <a:spLocks/>
          </p:cNvSpPr>
          <p:nvPr/>
        </p:nvSpPr>
        <p:spPr>
          <a:xfrm>
            <a:off x="415197" y="1498304"/>
            <a:ext cx="4148105" cy="302115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+mn-lt"/>
              </a:rPr>
              <a:t>W 1772 roku </a:t>
            </a:r>
            <a:r>
              <a:rPr lang="pl-PL" b="1" dirty="0">
                <a:latin typeface="+mn-lt"/>
              </a:rPr>
              <a:t>Rosja, Prusy i Austria </a:t>
            </a:r>
            <a:r>
              <a:rPr lang="pl-PL" dirty="0">
                <a:latin typeface="+mn-lt"/>
              </a:rPr>
              <a:t>wykorzystały brak zgody pomiędzy mieszkańcami Polski i podpisały dokument, według którego każdy z tych krajów otrzymywał część ziem Rzeczpospolitej, łącznie zabierając aż 1/3 terytorium Polski! Wydarzenie to nazywamy pierwszym rozbiorem Polski.</a:t>
            </a:r>
            <a:endParaRPr lang="en-GB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2810" y="3017178"/>
            <a:ext cx="2651620" cy="5551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919" y="4527095"/>
            <a:ext cx="5556042" cy="203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 Polsce rozpoczęto pracę nad konstytucją, której celem było uporządkowanie kraju i wzmocnienie go, aby utrudnić Rosji, Prusom i Austrii odebranie Polsce większej ilości ziem. Najsłynniejszym z autorów konstytucji był ostatni król Polski, </a:t>
            </a:r>
            <a:r>
              <a:rPr lang="pl-PL" b="1" dirty="0"/>
              <a:t>Stanisław August Poniatowski. 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568" y="1576985"/>
            <a:ext cx="3514915" cy="26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60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0903" y="333060"/>
            <a:ext cx="8356769" cy="6182798"/>
          </a:xfrm>
          <a:prstGeom prst="roundRect">
            <a:avLst>
              <a:gd name="adj" fmla="val 4620"/>
            </a:avLst>
          </a:prstGeom>
          <a:solidFill>
            <a:srgbClr val="FDFCF2"/>
          </a:solidFill>
          <a:ln>
            <a:solidFill>
              <a:srgbClr val="C8C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198" y="773868"/>
            <a:ext cx="8220075" cy="716795"/>
          </a:xfrm>
          <a:prstGeom prst="roundRect">
            <a:avLst>
              <a:gd name="adj" fmla="val 9641"/>
            </a:avLst>
          </a:prstGeom>
          <a:solidFill>
            <a:srgbClr val="FDFCF2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tx1"/>
                </a:solidFill>
                <a:latin typeface="Tuffy-TTF" panose="020B0603060100000000" pitchFamily="34" charset="0"/>
              </a:rPr>
              <a:t>Konstytucja</a:t>
            </a:r>
            <a:r>
              <a:rPr lang="en-GB" dirty="0">
                <a:solidFill>
                  <a:schemeClr val="tx1"/>
                </a:solidFill>
                <a:latin typeface="Tuffy-TTF" panose="020B0603060100000000" pitchFamily="34" charset="0"/>
              </a:rPr>
              <a:t> 3 Maja</a:t>
            </a:r>
          </a:p>
        </p:txBody>
      </p:sp>
      <p:sp>
        <p:nvSpPr>
          <p:cNvPr id="8" name="Content Placeholder 15"/>
          <p:cNvSpPr txBox="1">
            <a:spLocks/>
          </p:cNvSpPr>
          <p:nvPr/>
        </p:nvSpPr>
        <p:spPr>
          <a:xfrm>
            <a:off x="415198" y="1498304"/>
            <a:ext cx="5222594" cy="4805606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l-PL" sz="1600" dirty="0">
                <a:latin typeface="+mn-lt"/>
              </a:rPr>
              <a:t>Najważniejsze postanowienia konstytucji:</a:t>
            </a:r>
          </a:p>
          <a:p>
            <a:pPr>
              <a:lnSpc>
                <a:spcPct val="110000"/>
              </a:lnSpc>
            </a:pPr>
            <a:r>
              <a:rPr lang="pl-PL" sz="1600" b="1" dirty="0">
                <a:latin typeface="+mn-lt"/>
              </a:rPr>
              <a:t>Podział władzy </a:t>
            </a:r>
            <a:r>
              <a:rPr lang="pl-PL" sz="1600" dirty="0">
                <a:latin typeface="+mn-lt"/>
              </a:rPr>
              <a:t>- władający Polską król nie mógł sam podejmować wszystkich decyzji! Od czasu uchwalenia konstytucji król dzielił się władzą z sejmem i sądami.</a:t>
            </a:r>
          </a:p>
          <a:p>
            <a:pPr>
              <a:lnSpc>
                <a:spcPct val="110000"/>
              </a:lnSpc>
            </a:pPr>
            <a:r>
              <a:rPr lang="pl-PL" sz="1600" b="1" dirty="0">
                <a:latin typeface="+mn-lt"/>
              </a:rPr>
              <a:t>Religia katolicka została religią narodową </a:t>
            </a:r>
            <a:r>
              <a:rPr lang="pl-PL" sz="1600" dirty="0">
                <a:latin typeface="+mn-lt"/>
              </a:rPr>
              <a:t>- każdy mieszkaniec Polski musiał według prawa być katolikiem.</a:t>
            </a:r>
          </a:p>
          <a:p>
            <a:pPr>
              <a:lnSpc>
                <a:spcPct val="110000"/>
              </a:lnSpc>
            </a:pPr>
            <a:r>
              <a:rPr lang="pl-PL" sz="1600" b="1" dirty="0">
                <a:latin typeface="+mn-lt"/>
              </a:rPr>
              <a:t>Decyzje podejmowano teraz większością głosów </a:t>
            </a:r>
            <a:r>
              <a:rPr lang="pl-PL" sz="1600" dirty="0">
                <a:latin typeface="+mn-lt"/>
              </a:rPr>
              <a:t>- przed uchwaleniem konstytucji wystarczyło, że jeden szlachcic krzyknął „liberum veto!” (co oznacza „nie pozwalam!”), by decyzja nie mogła zapaść. Oznaczało to, że król i sejm nie mogli podjąć żadnych decyzji, ponieważ zawsze zdarzyła się jedna osoba, która krzyknęła “nie pozwalam”!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600" dirty="0">
              <a:latin typeface="+mn-lt"/>
            </a:endParaRPr>
          </a:p>
        </p:txBody>
      </p:sp>
      <p:pic>
        <p:nvPicPr>
          <p:cNvPr id="2052" name="Picture 4" descr="https://upload.wikimedia.org/wikipedia/commons/6/6f/Konstytucja_3_maja_rekopi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6247" y="1889320"/>
            <a:ext cx="2556980" cy="3799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637792" y="5819009"/>
            <a:ext cx="2795452" cy="29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" dirty="0">
                <a:latin typeface="Tuffy-TTF" panose="020B0603060100000000" pitchFamily="34" charset="0"/>
              </a:rPr>
              <a:t>Rękopis Konstytucji 3 maja zawarty w Archiwum Potockich, źródło: Archiwum Główne Akt Dawnych: Druk okolicznościowy z okazji wystawienia rękopisu Konstytucji 3 maja w Zachodniopomorskim Urzędzie Wojewódzkim w Szczecinie w kwietniu-maju 2017 r.</a:t>
            </a:r>
            <a:endParaRPr lang="en-GB" sz="500" dirty="0">
              <a:latin typeface="Tuffy-TTF" panose="020B06030601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05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0903" y="293874"/>
            <a:ext cx="8356769" cy="6182798"/>
          </a:xfrm>
          <a:prstGeom prst="roundRect">
            <a:avLst>
              <a:gd name="adj" fmla="val 4620"/>
            </a:avLst>
          </a:prstGeom>
          <a:solidFill>
            <a:srgbClr val="FDFCF2"/>
          </a:solidFill>
          <a:ln>
            <a:solidFill>
              <a:srgbClr val="C8C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198" y="773868"/>
            <a:ext cx="8220075" cy="716795"/>
          </a:xfrm>
          <a:prstGeom prst="roundRect">
            <a:avLst>
              <a:gd name="adj" fmla="val 9641"/>
            </a:avLst>
          </a:prstGeom>
          <a:solidFill>
            <a:srgbClr val="FDFCF2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tx1"/>
                </a:solidFill>
                <a:latin typeface="Tuffy-TTF" panose="020B0603060100000000" pitchFamily="34" charset="0"/>
              </a:rPr>
              <a:t>Konstytucja</a:t>
            </a:r>
            <a:r>
              <a:rPr lang="en-GB" dirty="0">
                <a:solidFill>
                  <a:schemeClr val="tx1"/>
                </a:solidFill>
                <a:latin typeface="Tuffy-TTF" panose="020B0603060100000000" pitchFamily="34" charset="0"/>
              </a:rPr>
              <a:t> 3 Maja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986" y="6203068"/>
            <a:ext cx="279545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" dirty="0">
                <a:latin typeface="Tuffy-TTF" panose="020B0603060100000000" pitchFamily="34" charset="0"/>
              </a:rPr>
              <a:t>Zamek Królewski w Warszawie, Źródło: Alina Zienowicz</a:t>
            </a:r>
            <a:endParaRPr lang="en-GB" sz="500" dirty="0">
              <a:latin typeface="Tuffy-TTF" panose="020B0603060100000000" pitchFamily="34" charset="0"/>
            </a:endParaRPr>
          </a:p>
        </p:txBody>
      </p:sp>
      <p:sp>
        <p:nvSpPr>
          <p:cNvPr id="9" name="Content Placeholder 15"/>
          <p:cNvSpPr txBox="1">
            <a:spLocks/>
          </p:cNvSpPr>
          <p:nvPr/>
        </p:nvSpPr>
        <p:spPr>
          <a:xfrm>
            <a:off x="542110" y="1446904"/>
            <a:ext cx="5976256" cy="305978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400" b="1" dirty="0">
                <a:latin typeface="Twinkl" pitchFamily="50" charset="0"/>
              </a:rPr>
              <a:t>Gdzie, kiedy, kto, dlaczego?</a:t>
            </a:r>
          </a:p>
          <a:p>
            <a:pPr algn="just"/>
            <a:r>
              <a:rPr lang="pl-PL" sz="1600" b="1" dirty="0">
                <a:latin typeface="Twinkl" pitchFamily="50" charset="0"/>
              </a:rPr>
              <a:t>Gdzie: </a:t>
            </a:r>
            <a:r>
              <a:rPr lang="pl-PL" sz="1600" dirty="0">
                <a:latin typeface="Twinkl" pitchFamily="50" charset="0"/>
              </a:rPr>
              <a:t>Konstytucja 3 Maja została uchwalona w Zamku Królewskim w Warszawie.</a:t>
            </a:r>
          </a:p>
          <a:p>
            <a:pPr algn="just"/>
            <a:r>
              <a:rPr lang="pl-PL" sz="1600" b="1" dirty="0">
                <a:latin typeface="Twinkl" pitchFamily="50" charset="0"/>
              </a:rPr>
              <a:t>Kiedy: </a:t>
            </a:r>
            <a:r>
              <a:rPr lang="pl-PL" sz="1600" dirty="0">
                <a:latin typeface="Twinkl" pitchFamily="50" charset="0"/>
              </a:rPr>
              <a:t>3 maja 1791</a:t>
            </a:r>
          </a:p>
          <a:p>
            <a:pPr algn="just"/>
            <a:r>
              <a:rPr lang="pl-PL" sz="1600" b="1" dirty="0">
                <a:latin typeface="Twinkl" pitchFamily="50" charset="0"/>
              </a:rPr>
              <a:t>Kto: </a:t>
            </a:r>
            <a:r>
              <a:rPr lang="pl-PL" sz="1600" dirty="0">
                <a:latin typeface="Twinkl" pitchFamily="50" charset="0"/>
              </a:rPr>
              <a:t>Autorami Konstytucji 3 maja byli Król Stanisław August Poniatowski, Ignacy Potocki i Hugo Kołłątaj.</a:t>
            </a:r>
          </a:p>
          <a:p>
            <a:pPr algn="just"/>
            <a:r>
              <a:rPr lang="pl-PL" sz="1600" b="1" dirty="0">
                <a:latin typeface="Twinkl" pitchFamily="50" charset="0"/>
              </a:rPr>
              <a:t>Dlaczego: </a:t>
            </a:r>
            <a:r>
              <a:rPr lang="pl-PL" sz="1600" dirty="0">
                <a:latin typeface="Twinkl" pitchFamily="50" charset="0"/>
              </a:rPr>
              <a:t>Celem konstytucji było wzmocnienie Polski</a:t>
            </a:r>
            <a:br>
              <a:rPr lang="pl-PL" sz="1600" dirty="0">
                <a:latin typeface="Twinkl" pitchFamily="50" charset="0"/>
              </a:rPr>
            </a:br>
            <a:r>
              <a:rPr lang="pl-PL" sz="1600" dirty="0">
                <a:latin typeface="Twinkl" pitchFamily="50" charset="0"/>
              </a:rPr>
              <a:t>i uratowanie jej od upadku.</a:t>
            </a:r>
            <a:endParaRPr lang="en-GB" sz="1600" dirty="0">
              <a:latin typeface="Twinkl" pitchFamily="50" charset="0"/>
            </a:endParaRPr>
          </a:p>
        </p:txBody>
      </p:sp>
      <p:pic>
        <p:nvPicPr>
          <p:cNvPr id="3074" name="Picture 2" descr="History of the Royal Castle in Warsaw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306" y="4213664"/>
            <a:ext cx="2839404" cy="193789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746" y="1176352"/>
            <a:ext cx="4087350" cy="57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0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0903" y="293874"/>
            <a:ext cx="8356769" cy="6182798"/>
          </a:xfrm>
          <a:prstGeom prst="roundRect">
            <a:avLst>
              <a:gd name="adj" fmla="val 4620"/>
            </a:avLst>
          </a:prstGeom>
          <a:solidFill>
            <a:srgbClr val="FDFCF2"/>
          </a:solidFill>
          <a:ln>
            <a:solidFill>
              <a:srgbClr val="C8C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198" y="773868"/>
            <a:ext cx="8220075" cy="716795"/>
          </a:xfrm>
          <a:prstGeom prst="roundRect">
            <a:avLst>
              <a:gd name="adj" fmla="val 9641"/>
            </a:avLst>
          </a:prstGeom>
          <a:solidFill>
            <a:srgbClr val="FDFCF2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tx1"/>
                </a:solidFill>
                <a:latin typeface="Tuffy-TTF" panose="020B0603060100000000" pitchFamily="34" charset="0"/>
              </a:rPr>
              <a:t>Konstytucja</a:t>
            </a:r>
            <a:r>
              <a:rPr lang="en-GB" dirty="0">
                <a:solidFill>
                  <a:schemeClr val="tx1"/>
                </a:solidFill>
                <a:latin typeface="Tuffy-TTF" panose="020B0603060100000000" pitchFamily="34" charset="0"/>
              </a:rPr>
              <a:t> 3 Maja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986" y="6203068"/>
            <a:ext cx="279545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" dirty="0">
                <a:latin typeface="Tuffy-TTF" panose="020B0603060100000000" pitchFamily="34" charset="0"/>
              </a:rPr>
              <a:t>Zamek Królewski w Warszawie, Źródło: Alina Zienowicz</a:t>
            </a:r>
            <a:endParaRPr lang="en-GB" sz="500" dirty="0">
              <a:latin typeface="Tuffy-TTF" panose="020B0603060100000000" pitchFamily="34" charset="0"/>
            </a:endParaRPr>
          </a:p>
        </p:txBody>
      </p:sp>
      <p:sp>
        <p:nvSpPr>
          <p:cNvPr id="9" name="Content Placeholder 15"/>
          <p:cNvSpPr txBox="1">
            <a:spLocks/>
          </p:cNvSpPr>
          <p:nvPr/>
        </p:nvSpPr>
        <p:spPr>
          <a:xfrm>
            <a:off x="542110" y="1446904"/>
            <a:ext cx="5976256" cy="305978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400" b="1" dirty="0">
                <a:latin typeface="Twinkl" pitchFamily="50" charset="0"/>
              </a:rPr>
              <a:t>Gdzie, kiedy, kto, dlaczego?</a:t>
            </a:r>
          </a:p>
          <a:p>
            <a:pPr algn="just"/>
            <a:r>
              <a:rPr lang="pl-PL" sz="1600" b="1" dirty="0">
                <a:latin typeface="Twinkl" pitchFamily="50" charset="0"/>
              </a:rPr>
              <a:t>Gdzie: </a:t>
            </a:r>
            <a:r>
              <a:rPr lang="pl-PL" sz="1600" dirty="0">
                <a:latin typeface="Twinkl" pitchFamily="50" charset="0"/>
              </a:rPr>
              <a:t>Konstytucja 3 Maja została uchwalona w Zamku Królewskim w Warszawie.</a:t>
            </a:r>
          </a:p>
          <a:p>
            <a:pPr algn="just"/>
            <a:r>
              <a:rPr lang="pl-PL" sz="1600" b="1" dirty="0">
                <a:latin typeface="Twinkl" pitchFamily="50" charset="0"/>
              </a:rPr>
              <a:t>Kiedy: </a:t>
            </a:r>
            <a:r>
              <a:rPr lang="pl-PL" sz="1600" dirty="0">
                <a:latin typeface="Twinkl" pitchFamily="50" charset="0"/>
              </a:rPr>
              <a:t>3 maja 1791</a:t>
            </a:r>
          </a:p>
          <a:p>
            <a:pPr algn="just"/>
            <a:r>
              <a:rPr lang="pl-PL" sz="1600" b="1" dirty="0">
                <a:latin typeface="Twinkl" pitchFamily="50" charset="0"/>
              </a:rPr>
              <a:t>Kto: </a:t>
            </a:r>
            <a:r>
              <a:rPr lang="pl-PL" sz="1600" dirty="0">
                <a:latin typeface="Twinkl" pitchFamily="50" charset="0"/>
              </a:rPr>
              <a:t>Autorami Konstytucji 3 maja byli Król Stanisław August Poniatowski, Ignacy Potocki i Hugo Kołłątaj.</a:t>
            </a:r>
          </a:p>
          <a:p>
            <a:pPr algn="just"/>
            <a:r>
              <a:rPr lang="pl-PL" sz="1600" b="1" dirty="0">
                <a:latin typeface="Twinkl" pitchFamily="50" charset="0"/>
              </a:rPr>
              <a:t>Dlaczego: </a:t>
            </a:r>
            <a:r>
              <a:rPr lang="pl-PL" sz="1600" dirty="0">
                <a:latin typeface="Twinkl" pitchFamily="50" charset="0"/>
              </a:rPr>
              <a:t>Celem konstytucji było wzmocnienie Polski</a:t>
            </a:r>
            <a:br>
              <a:rPr lang="pl-PL" sz="1600" dirty="0">
                <a:latin typeface="Twinkl" pitchFamily="50" charset="0"/>
              </a:rPr>
            </a:br>
            <a:r>
              <a:rPr lang="pl-PL" sz="1600" dirty="0">
                <a:latin typeface="Twinkl" pitchFamily="50" charset="0"/>
              </a:rPr>
              <a:t>i uratowanie jej od upadku.</a:t>
            </a:r>
            <a:endParaRPr lang="en-GB" sz="1600" dirty="0">
              <a:latin typeface="Twinkl" pitchFamily="50" charset="0"/>
            </a:endParaRPr>
          </a:p>
        </p:txBody>
      </p:sp>
      <p:pic>
        <p:nvPicPr>
          <p:cNvPr id="3074" name="Picture 2" descr="History of the Royal Castle in Warsaw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306" y="4213664"/>
            <a:ext cx="2839404" cy="193789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746" y="1176352"/>
            <a:ext cx="4087350" cy="5780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80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172</TotalTime>
  <Words>389</Words>
  <Application>Microsoft Office PowerPoint</Application>
  <PresentationFormat>Pokaz na ekranie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Twinkl</vt:lpstr>
      <vt:lpstr>Tuffy-TTF</vt:lpstr>
      <vt:lpstr>Sassoon Infant Rg</vt:lpstr>
      <vt:lpstr>Calibri</vt:lpstr>
      <vt:lpstr>Office Theme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Matthew Ridsdale</dc:creator>
  <cp:lastModifiedBy>User</cp:lastModifiedBy>
  <cp:revision>14</cp:revision>
  <dcterms:created xsi:type="dcterms:W3CDTF">2019-06-05T08:15:39Z</dcterms:created>
  <dcterms:modified xsi:type="dcterms:W3CDTF">2021-04-28T15:02:24Z</dcterms:modified>
</cp:coreProperties>
</file>