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emf" ContentType="image/x-emf"/>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sldIdLst>
    <p:sldId id="256" r:id="rId2"/>
    <p:sldId id="257" r:id="rId3"/>
    <p:sldId id="258" r:id="rId4"/>
    <p:sldId id="259" r:id="rId5"/>
    <p:sldId id="261" r:id="rId6"/>
    <p:sldId id="262" r:id="rId7"/>
    <p:sldId id="263" r:id="rId8"/>
    <p:sldId id="264" r:id="rId9"/>
    <p:sldId id="265" r:id="rId10"/>
    <p:sldId id="278" r:id="rId11"/>
    <p:sldId id="279" r:id="rId12"/>
    <p:sldId id="266" r:id="rId13"/>
    <p:sldId id="267" r:id="rId14"/>
    <p:sldId id="268" r:id="rId15"/>
    <p:sldId id="269" r:id="rId16"/>
    <p:sldId id="270" r:id="rId17"/>
    <p:sldId id="271" r:id="rId18"/>
    <p:sldId id="276" r:id="rId19"/>
    <p:sldId id="272" r:id="rId20"/>
    <p:sldId id="273" r:id="rId21"/>
    <p:sldId id="274" r:id="rId22"/>
    <p:sldId id="277" r:id="rId23"/>
    <p:sldId id="275" r:id="rId24"/>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4" autoAdjust="0"/>
    <p:restoredTop sz="90929"/>
  </p:normalViewPr>
  <p:slideViewPr>
    <p:cSldViewPr>
      <p:cViewPr>
        <p:scale>
          <a:sx n="75" d="100"/>
          <a:sy n="75" d="100"/>
        </p:scale>
        <p:origin x="-1020" y="-82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7.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ajd tytułowy">
    <p:spTree>
      <p:nvGrpSpPr>
        <p:cNvPr id="1" name=""/>
        <p:cNvGrpSpPr/>
        <p:nvPr/>
      </p:nvGrpSpPr>
      <p:grpSpPr>
        <a:xfrm>
          <a:off x="0" y="0"/>
          <a:ext cx="0" cy="0"/>
          <a:chOff x="0" y="0"/>
          <a:chExt cx="0" cy="0"/>
        </a:xfrm>
      </p:grpSpPr>
      <p:grpSp>
        <p:nvGrpSpPr>
          <p:cNvPr id="4" name="Group 1026"/>
          <p:cNvGrpSpPr>
            <a:grpSpLocks/>
          </p:cNvGrpSpPr>
          <p:nvPr/>
        </p:nvGrpSpPr>
        <p:grpSpPr bwMode="auto">
          <a:xfrm>
            <a:off x="0" y="2438400"/>
            <a:ext cx="9009063" cy="1052513"/>
            <a:chOff x="0" y="1536"/>
            <a:chExt cx="5675" cy="663"/>
          </a:xfrm>
        </p:grpSpPr>
        <p:grpSp>
          <p:nvGrpSpPr>
            <p:cNvPr id="5" name="Group 1027"/>
            <p:cNvGrpSpPr>
              <a:grpSpLocks/>
            </p:cNvGrpSpPr>
            <p:nvPr/>
          </p:nvGrpSpPr>
          <p:grpSpPr bwMode="auto">
            <a:xfrm>
              <a:off x="183" y="1604"/>
              <a:ext cx="448" cy="299"/>
              <a:chOff x="720" y="336"/>
              <a:chExt cx="624" cy="432"/>
            </a:xfrm>
          </p:grpSpPr>
          <p:sp>
            <p:nvSpPr>
              <p:cNvPr id="12" name="Rectangle 1028"/>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sp>
            <p:nvSpPr>
              <p:cNvPr id="13" name="Rectangle 1029"/>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grpSp>
        <p:grpSp>
          <p:nvGrpSpPr>
            <p:cNvPr id="6" name="Group 1030"/>
            <p:cNvGrpSpPr>
              <a:grpSpLocks/>
            </p:cNvGrpSpPr>
            <p:nvPr/>
          </p:nvGrpSpPr>
          <p:grpSpPr bwMode="auto">
            <a:xfrm>
              <a:off x="261" y="1870"/>
              <a:ext cx="465" cy="299"/>
              <a:chOff x="912" y="2640"/>
              <a:chExt cx="672" cy="432"/>
            </a:xfrm>
          </p:grpSpPr>
          <p:sp>
            <p:nvSpPr>
              <p:cNvPr id="10" name="Rectangle 1031"/>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sp>
            <p:nvSpPr>
              <p:cNvPr id="11" name="Rectangle 1032"/>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grpSp>
        <p:sp>
          <p:nvSpPr>
            <p:cNvPr id="7" name="Rectangle 1033"/>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sp>
          <p:nvSpPr>
            <p:cNvPr id="8" name="Rectangle 1034"/>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xmlns="" w="9525">
                  <a:solidFill>
                    <a:schemeClr val="bg2"/>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sp>
          <p:nvSpPr>
            <p:cNvPr id="9" name="Rectangle 1035"/>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eaLnBrk="1" hangingPunct="1">
                <a:defRPr/>
              </a:pPr>
              <a:endParaRPr lang="pl-PL" altLang="pl-PL" smtClean="0"/>
            </a:p>
          </p:txBody>
        </p:sp>
      </p:grpSp>
      <p:sp>
        <p:nvSpPr>
          <p:cNvPr id="125964" name="Rectangle 1036"/>
          <p:cNvSpPr>
            <a:spLocks noGrp="1" noChangeArrowheads="1"/>
          </p:cNvSpPr>
          <p:nvPr>
            <p:ph type="ctrTitle"/>
          </p:nvPr>
        </p:nvSpPr>
        <p:spPr>
          <a:xfrm>
            <a:off x="990600" y="1828800"/>
            <a:ext cx="7772400" cy="1143000"/>
          </a:xfrm>
        </p:spPr>
        <p:txBody>
          <a:bodyPr/>
          <a:lstStyle>
            <a:lvl1pPr>
              <a:defRPr/>
            </a:lvl1pPr>
          </a:lstStyle>
          <a:p>
            <a:pPr lvl="0"/>
            <a:r>
              <a:rPr lang="pl-PL" altLang="pl-PL" noProof="0" smtClean="0"/>
              <a:t>Kliknij, aby edytować styl wzorca tytułu</a:t>
            </a:r>
          </a:p>
        </p:txBody>
      </p:sp>
      <p:sp>
        <p:nvSpPr>
          <p:cNvPr id="125965" name="Rectangle 1037"/>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pl-PL" altLang="pl-PL" noProof="0" smtClean="0"/>
              <a:t>Kliknij, aby edytować styl wzorca podtytułu</a:t>
            </a:r>
          </a:p>
        </p:txBody>
      </p:sp>
      <p:sp>
        <p:nvSpPr>
          <p:cNvPr id="14" name="Rectangle 1038"/>
          <p:cNvSpPr>
            <a:spLocks noGrp="1" noChangeArrowheads="1"/>
          </p:cNvSpPr>
          <p:nvPr>
            <p:ph type="dt" sz="half" idx="10"/>
          </p:nvPr>
        </p:nvSpPr>
        <p:spPr>
          <a:xfrm>
            <a:off x="9906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pl-PL" altLang="pl-PL"/>
          </a:p>
        </p:txBody>
      </p:sp>
      <p:sp>
        <p:nvSpPr>
          <p:cNvPr id="15" name="Rectangle 1039"/>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pl-PL" altLang="pl-PL"/>
          </a:p>
        </p:txBody>
      </p:sp>
      <p:sp>
        <p:nvSpPr>
          <p:cNvPr id="16" name="Rectangle 1040"/>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fld id="{7292D502-7B7D-4352-BCAF-35030F0A9386}" type="slidenum">
              <a:rPr lang="pl-PL" altLang="pl-PL"/>
              <a:pPr>
                <a:defRPr/>
              </a:pPr>
              <a:t>‹#›</a:t>
            </a:fld>
            <a:endParaRPr lang="pl-PL" alt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13"/>
          <p:cNvSpPr>
            <a:spLocks noGrp="1" noChangeArrowheads="1"/>
          </p:cNvSpPr>
          <p:nvPr>
            <p:ph type="sldNum" sz="quarter" idx="12"/>
          </p:nvPr>
        </p:nvSpPr>
        <p:spPr>
          <a:ln/>
        </p:spPr>
        <p:txBody>
          <a:bodyPr/>
          <a:lstStyle>
            <a:lvl1pPr>
              <a:defRPr/>
            </a:lvl1pPr>
          </a:lstStyle>
          <a:p>
            <a:pPr>
              <a:defRPr/>
            </a:pPr>
            <a:fld id="{CE89B4B6-AA23-4DBF-A966-4A4FDADCDFDA}" type="slidenum">
              <a:rPr lang="pl-PL" altLang="pl-PL"/>
              <a:pPr>
                <a:defRPr/>
              </a:pPr>
              <a:t>‹#›</a:t>
            </a:fld>
            <a:endParaRPr lang="pl-PL" alt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7004050" y="617538"/>
            <a:ext cx="1951038" cy="551497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1150938" y="617538"/>
            <a:ext cx="5700712" cy="551497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13"/>
          <p:cNvSpPr>
            <a:spLocks noGrp="1" noChangeArrowheads="1"/>
          </p:cNvSpPr>
          <p:nvPr>
            <p:ph type="sldNum" sz="quarter" idx="12"/>
          </p:nvPr>
        </p:nvSpPr>
        <p:spPr>
          <a:ln/>
        </p:spPr>
        <p:txBody>
          <a:bodyPr/>
          <a:lstStyle>
            <a:lvl1pPr>
              <a:defRPr/>
            </a:lvl1pPr>
          </a:lstStyle>
          <a:p>
            <a:pPr>
              <a:defRPr/>
            </a:pPr>
            <a:fld id="{08ACD205-FC2B-48D8-8CFF-CCEB2E5E7F4F}" type="slidenum">
              <a:rPr lang="pl-PL" altLang="pl-PL"/>
              <a:pPr>
                <a:defRPr/>
              </a:pPr>
              <a:t>‹#›</a:t>
            </a:fld>
            <a:endParaRPr lang="pl-PL" altLang="pl-PL"/>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ytuł i tabela">
    <p:spTree>
      <p:nvGrpSpPr>
        <p:cNvPr id="1" name=""/>
        <p:cNvGrpSpPr/>
        <p:nvPr/>
      </p:nvGrpSpPr>
      <p:grpSpPr>
        <a:xfrm>
          <a:off x="0" y="0"/>
          <a:ext cx="0" cy="0"/>
          <a:chOff x="0" y="0"/>
          <a:chExt cx="0" cy="0"/>
        </a:xfrm>
      </p:grpSpPr>
      <p:sp>
        <p:nvSpPr>
          <p:cNvPr id="2" name="Tytuł 1"/>
          <p:cNvSpPr>
            <a:spLocks noGrp="1"/>
          </p:cNvSpPr>
          <p:nvPr>
            <p:ph type="title"/>
          </p:nvPr>
        </p:nvSpPr>
        <p:spPr>
          <a:xfrm>
            <a:off x="1150938" y="617538"/>
            <a:ext cx="7793037" cy="1143000"/>
          </a:xfrm>
        </p:spPr>
        <p:txBody>
          <a:bodyPr/>
          <a:lstStyle/>
          <a:p>
            <a:r>
              <a:rPr lang="pl-PL" smtClean="0"/>
              <a:t>Kliknij, aby edytować styl</a:t>
            </a:r>
            <a:endParaRPr lang="pl-PL"/>
          </a:p>
        </p:txBody>
      </p:sp>
      <p:sp>
        <p:nvSpPr>
          <p:cNvPr id="3" name="Symbol zastępczy tabeli 2"/>
          <p:cNvSpPr>
            <a:spLocks noGrp="1"/>
          </p:cNvSpPr>
          <p:nvPr>
            <p:ph type="tbl" idx="1"/>
          </p:nvPr>
        </p:nvSpPr>
        <p:spPr>
          <a:xfrm>
            <a:off x="1182688" y="2017713"/>
            <a:ext cx="7772400" cy="4114800"/>
          </a:xfrm>
        </p:spPr>
        <p:txBody>
          <a:bodyPr/>
          <a:lstStyle/>
          <a:p>
            <a:pPr lvl="0"/>
            <a:endParaRPr lang="pl-PL" noProof="0" smtClean="0"/>
          </a:p>
        </p:txBody>
      </p:sp>
      <p:sp>
        <p:nvSpPr>
          <p:cNvPr id="4"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13"/>
          <p:cNvSpPr>
            <a:spLocks noGrp="1" noChangeArrowheads="1"/>
          </p:cNvSpPr>
          <p:nvPr>
            <p:ph type="sldNum" sz="quarter" idx="12"/>
          </p:nvPr>
        </p:nvSpPr>
        <p:spPr>
          <a:ln/>
        </p:spPr>
        <p:txBody>
          <a:bodyPr/>
          <a:lstStyle>
            <a:lvl1pPr>
              <a:defRPr/>
            </a:lvl1pPr>
          </a:lstStyle>
          <a:p>
            <a:pPr>
              <a:defRPr/>
            </a:pPr>
            <a:fld id="{3C8E02CC-FFA2-4189-B231-C718842CAC31}" type="slidenum">
              <a:rPr lang="pl-PL" altLang="pl-PL"/>
              <a:pPr>
                <a:defRPr/>
              </a:pPr>
              <a:t>‹#›</a:t>
            </a:fld>
            <a:endParaRPr lang="pl-PL" altLang="pl-PL"/>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lipArtAndTx" preserve="1">
  <p:cSld name="Tytuł, clipart i tekst">
    <p:spTree>
      <p:nvGrpSpPr>
        <p:cNvPr id="1" name=""/>
        <p:cNvGrpSpPr/>
        <p:nvPr/>
      </p:nvGrpSpPr>
      <p:grpSpPr>
        <a:xfrm>
          <a:off x="0" y="0"/>
          <a:ext cx="0" cy="0"/>
          <a:chOff x="0" y="0"/>
          <a:chExt cx="0" cy="0"/>
        </a:xfrm>
      </p:grpSpPr>
      <p:sp>
        <p:nvSpPr>
          <p:cNvPr id="2" name="Tytuł 1"/>
          <p:cNvSpPr>
            <a:spLocks noGrp="1"/>
          </p:cNvSpPr>
          <p:nvPr>
            <p:ph type="title"/>
          </p:nvPr>
        </p:nvSpPr>
        <p:spPr>
          <a:xfrm>
            <a:off x="1150938" y="617538"/>
            <a:ext cx="7793037" cy="1143000"/>
          </a:xfrm>
        </p:spPr>
        <p:txBody>
          <a:bodyPr/>
          <a:lstStyle/>
          <a:p>
            <a:r>
              <a:rPr lang="pl-PL" smtClean="0"/>
              <a:t>Kliknij, aby edytować styl</a:t>
            </a:r>
            <a:endParaRPr lang="pl-PL"/>
          </a:p>
        </p:txBody>
      </p:sp>
      <p:sp>
        <p:nvSpPr>
          <p:cNvPr id="3" name="Symbol zastępczy obiektu clipart 2"/>
          <p:cNvSpPr>
            <a:spLocks noGrp="1"/>
          </p:cNvSpPr>
          <p:nvPr>
            <p:ph type="clipArt" sz="half" idx="1"/>
          </p:nvPr>
        </p:nvSpPr>
        <p:spPr>
          <a:xfrm>
            <a:off x="1182688" y="2017713"/>
            <a:ext cx="3810000" cy="4114800"/>
          </a:xfrm>
        </p:spPr>
        <p:txBody>
          <a:bodyPr/>
          <a:lstStyle/>
          <a:p>
            <a:pPr lvl="0"/>
            <a:endParaRPr lang="pl-PL" noProof="0" smtClean="0"/>
          </a:p>
        </p:txBody>
      </p:sp>
      <p:sp>
        <p:nvSpPr>
          <p:cNvPr id="4" name="Symbol zastępczy tekstu 3"/>
          <p:cNvSpPr>
            <a:spLocks noGrp="1"/>
          </p:cNvSpPr>
          <p:nvPr>
            <p:ph type="body" sz="half" idx="2"/>
          </p:nvPr>
        </p:nvSpPr>
        <p:spPr>
          <a:xfrm>
            <a:off x="5145088" y="2017713"/>
            <a:ext cx="3810000" cy="4114800"/>
          </a:xfrm>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13"/>
          <p:cNvSpPr>
            <a:spLocks noGrp="1" noChangeArrowheads="1"/>
          </p:cNvSpPr>
          <p:nvPr>
            <p:ph type="sldNum" sz="quarter" idx="12"/>
          </p:nvPr>
        </p:nvSpPr>
        <p:spPr>
          <a:ln/>
        </p:spPr>
        <p:txBody>
          <a:bodyPr/>
          <a:lstStyle>
            <a:lvl1pPr>
              <a:defRPr/>
            </a:lvl1pPr>
          </a:lstStyle>
          <a:p>
            <a:pPr>
              <a:defRPr/>
            </a:pPr>
            <a:fld id="{976608C6-684D-4395-9B19-113186C4CA04}" type="slidenum">
              <a:rPr lang="pl-PL" altLang="pl-PL"/>
              <a:pPr>
                <a:defRPr/>
              </a:pPr>
              <a:t>‹#›</a:t>
            </a:fld>
            <a:endParaRPr lang="pl-PL" alt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13"/>
          <p:cNvSpPr>
            <a:spLocks noGrp="1" noChangeArrowheads="1"/>
          </p:cNvSpPr>
          <p:nvPr>
            <p:ph type="sldNum" sz="quarter" idx="12"/>
          </p:nvPr>
        </p:nvSpPr>
        <p:spPr>
          <a:ln/>
        </p:spPr>
        <p:txBody>
          <a:bodyPr/>
          <a:lstStyle>
            <a:lvl1pPr>
              <a:defRPr/>
            </a:lvl1pPr>
          </a:lstStyle>
          <a:p>
            <a:pPr>
              <a:defRPr/>
            </a:pPr>
            <a:fld id="{74BAE659-4A71-451C-B8C9-1579FF4C7F9D}" type="slidenum">
              <a:rPr lang="pl-PL" altLang="pl-PL"/>
              <a:pPr>
                <a:defRPr/>
              </a:pPr>
              <a:t>‹#›</a:t>
            </a:fld>
            <a:endParaRPr lang="pl-PL" alt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pl-PL" smtClean="0"/>
              <a:t>Kliknij, aby edytować style wzorca tekstu</a:t>
            </a:r>
          </a:p>
        </p:txBody>
      </p:sp>
      <p:sp>
        <p:nvSpPr>
          <p:cNvPr id="4"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5"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6" name="Rectangle 13"/>
          <p:cNvSpPr>
            <a:spLocks noGrp="1" noChangeArrowheads="1"/>
          </p:cNvSpPr>
          <p:nvPr>
            <p:ph type="sldNum" sz="quarter" idx="12"/>
          </p:nvPr>
        </p:nvSpPr>
        <p:spPr>
          <a:ln/>
        </p:spPr>
        <p:txBody>
          <a:bodyPr/>
          <a:lstStyle>
            <a:lvl1pPr>
              <a:defRPr/>
            </a:lvl1pPr>
          </a:lstStyle>
          <a:p>
            <a:pPr>
              <a:defRPr/>
            </a:pPr>
            <a:fld id="{AFE756CA-FCC0-4654-AB14-3C077447BBA3}" type="slidenum">
              <a:rPr lang="pl-PL" altLang="pl-PL"/>
              <a:pPr>
                <a:defRPr/>
              </a:pPr>
              <a:t>‹#›</a:t>
            </a:fld>
            <a:endParaRPr lang="pl-PL" alt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13"/>
          <p:cNvSpPr>
            <a:spLocks noGrp="1" noChangeArrowheads="1"/>
          </p:cNvSpPr>
          <p:nvPr>
            <p:ph type="sldNum" sz="quarter" idx="12"/>
          </p:nvPr>
        </p:nvSpPr>
        <p:spPr>
          <a:ln/>
        </p:spPr>
        <p:txBody>
          <a:bodyPr/>
          <a:lstStyle>
            <a:lvl1pPr>
              <a:defRPr/>
            </a:lvl1pPr>
          </a:lstStyle>
          <a:p>
            <a:pPr>
              <a:defRPr/>
            </a:pPr>
            <a:fld id="{0E5EBC65-4A91-45C3-91AB-AD595C7134ED}" type="slidenum">
              <a:rPr lang="pl-PL" altLang="pl-PL"/>
              <a:pPr>
                <a:defRPr/>
              </a:pPr>
              <a:t>‹#›</a:t>
            </a:fld>
            <a:endParaRPr lang="pl-PL" alt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274638"/>
            <a:ext cx="8229600" cy="1143000"/>
          </a:xfrm>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8"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9" name="Rectangle 13"/>
          <p:cNvSpPr>
            <a:spLocks noGrp="1" noChangeArrowheads="1"/>
          </p:cNvSpPr>
          <p:nvPr>
            <p:ph type="sldNum" sz="quarter" idx="12"/>
          </p:nvPr>
        </p:nvSpPr>
        <p:spPr>
          <a:ln/>
        </p:spPr>
        <p:txBody>
          <a:bodyPr/>
          <a:lstStyle>
            <a:lvl1pPr>
              <a:defRPr/>
            </a:lvl1pPr>
          </a:lstStyle>
          <a:p>
            <a:pPr>
              <a:defRPr/>
            </a:pPr>
            <a:fld id="{154CF6EF-6644-40CF-A381-A86FBB255DF6}" type="slidenum">
              <a:rPr lang="pl-PL" altLang="pl-PL"/>
              <a:pPr>
                <a:defRPr/>
              </a:pPr>
              <a:t>‹#›</a:t>
            </a:fld>
            <a:endParaRPr lang="pl-PL" alt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4"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5" name="Rectangle 13"/>
          <p:cNvSpPr>
            <a:spLocks noGrp="1" noChangeArrowheads="1"/>
          </p:cNvSpPr>
          <p:nvPr>
            <p:ph type="sldNum" sz="quarter" idx="12"/>
          </p:nvPr>
        </p:nvSpPr>
        <p:spPr>
          <a:ln/>
        </p:spPr>
        <p:txBody>
          <a:bodyPr/>
          <a:lstStyle>
            <a:lvl1pPr>
              <a:defRPr/>
            </a:lvl1pPr>
          </a:lstStyle>
          <a:p>
            <a:pPr>
              <a:defRPr/>
            </a:pPr>
            <a:fld id="{5BC76526-5D2A-49F6-88B2-BBC53F3CAA4C}" type="slidenum">
              <a:rPr lang="pl-PL" altLang="pl-PL"/>
              <a:pPr>
                <a:defRPr/>
              </a:pPr>
              <a:t>‹#›</a:t>
            </a:fld>
            <a:endParaRPr lang="pl-PL" alt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3"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4" name="Rectangle 13"/>
          <p:cNvSpPr>
            <a:spLocks noGrp="1" noChangeArrowheads="1"/>
          </p:cNvSpPr>
          <p:nvPr>
            <p:ph type="sldNum" sz="quarter" idx="12"/>
          </p:nvPr>
        </p:nvSpPr>
        <p:spPr>
          <a:ln/>
        </p:spPr>
        <p:txBody>
          <a:bodyPr/>
          <a:lstStyle>
            <a:lvl1pPr>
              <a:defRPr/>
            </a:lvl1pPr>
          </a:lstStyle>
          <a:p>
            <a:pPr>
              <a:defRPr/>
            </a:pPr>
            <a:fld id="{BFF0D95E-B575-404E-96CB-10137A0BD49B}" type="slidenum">
              <a:rPr lang="pl-PL" altLang="pl-PL"/>
              <a:pPr>
                <a:defRPr/>
              </a:pPr>
              <a:t>‹#›</a:t>
            </a:fld>
            <a:endParaRPr lang="pl-PL" alt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13"/>
          <p:cNvSpPr>
            <a:spLocks noGrp="1" noChangeArrowheads="1"/>
          </p:cNvSpPr>
          <p:nvPr>
            <p:ph type="sldNum" sz="quarter" idx="12"/>
          </p:nvPr>
        </p:nvSpPr>
        <p:spPr>
          <a:ln/>
        </p:spPr>
        <p:txBody>
          <a:bodyPr/>
          <a:lstStyle>
            <a:lvl1pPr>
              <a:defRPr/>
            </a:lvl1pPr>
          </a:lstStyle>
          <a:p>
            <a:pPr>
              <a:defRPr/>
            </a:pPr>
            <a:fld id="{961C1E08-2CA1-418F-B83F-ECB1D4C495F8}" type="slidenum">
              <a:rPr lang="pl-PL" altLang="pl-PL"/>
              <a:pPr>
                <a:defRPr/>
              </a:pPr>
              <a:t>‹#›</a:t>
            </a:fld>
            <a:endParaRPr lang="pl-PL" alt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pl-PL" noProof="0" smtClean="0"/>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Rectangle 11"/>
          <p:cNvSpPr>
            <a:spLocks noGrp="1" noChangeArrowheads="1"/>
          </p:cNvSpPr>
          <p:nvPr>
            <p:ph type="dt" sz="half" idx="10"/>
          </p:nvPr>
        </p:nvSpPr>
        <p:spPr>
          <a:ln/>
        </p:spPr>
        <p:txBody>
          <a:bodyPr/>
          <a:lstStyle>
            <a:lvl1pPr>
              <a:defRPr/>
            </a:lvl1pPr>
          </a:lstStyle>
          <a:p>
            <a:pPr>
              <a:defRPr/>
            </a:pPr>
            <a:endParaRPr lang="pl-PL" altLang="pl-PL"/>
          </a:p>
        </p:txBody>
      </p:sp>
      <p:sp>
        <p:nvSpPr>
          <p:cNvPr id="6" name="Rectangle 12"/>
          <p:cNvSpPr>
            <a:spLocks noGrp="1" noChangeArrowheads="1"/>
          </p:cNvSpPr>
          <p:nvPr>
            <p:ph type="ftr" sz="quarter" idx="11"/>
          </p:nvPr>
        </p:nvSpPr>
        <p:spPr>
          <a:ln/>
        </p:spPr>
        <p:txBody>
          <a:bodyPr/>
          <a:lstStyle>
            <a:lvl1pPr>
              <a:defRPr/>
            </a:lvl1pPr>
          </a:lstStyle>
          <a:p>
            <a:pPr>
              <a:defRPr/>
            </a:pPr>
            <a:endParaRPr lang="pl-PL" altLang="pl-PL"/>
          </a:p>
        </p:txBody>
      </p:sp>
      <p:sp>
        <p:nvSpPr>
          <p:cNvPr id="7" name="Rectangle 13"/>
          <p:cNvSpPr>
            <a:spLocks noGrp="1" noChangeArrowheads="1"/>
          </p:cNvSpPr>
          <p:nvPr>
            <p:ph type="sldNum" sz="quarter" idx="12"/>
          </p:nvPr>
        </p:nvSpPr>
        <p:spPr>
          <a:ln/>
        </p:spPr>
        <p:txBody>
          <a:bodyPr/>
          <a:lstStyle>
            <a:lvl1pPr>
              <a:defRPr/>
            </a:lvl1pPr>
          </a:lstStyle>
          <a:p>
            <a:pPr>
              <a:defRPr/>
            </a:pPr>
            <a:fld id="{18A03D68-DF79-4967-B507-F6CCF60A3D55}" type="slidenum">
              <a:rPr lang="pl-PL" altLang="pl-PL"/>
              <a:pPr>
                <a:defRPr/>
              </a:pPr>
              <a:t>‹#›</a:t>
            </a:fld>
            <a:endParaRPr lang="pl-PL" altLang="pl-P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ahoma" pitchFamily="34" charset="0"/>
              </a:defRPr>
            </a:lvl1pPr>
            <a:lvl2pPr marL="742950" indent="-285750" eaLnBrk="0" hangingPunct="0">
              <a:defRPr sz="2400">
                <a:solidFill>
                  <a:schemeClr val="tx1"/>
                </a:solidFill>
                <a:latin typeface="Tahoma" pitchFamily="34" charset="0"/>
              </a:defRPr>
            </a:lvl2pPr>
            <a:lvl3pPr marL="1143000" indent="-228600" eaLnBrk="0" hangingPunct="0">
              <a:defRPr sz="2400">
                <a:solidFill>
                  <a:schemeClr val="tx1"/>
                </a:solidFill>
                <a:latin typeface="Tahoma" pitchFamily="34" charset="0"/>
              </a:defRPr>
            </a:lvl3pPr>
            <a:lvl4pPr marL="1600200" indent="-228600" eaLnBrk="0" hangingPunct="0">
              <a:defRPr sz="2400">
                <a:solidFill>
                  <a:schemeClr val="tx1"/>
                </a:solidFill>
                <a:latin typeface="Tahoma" pitchFamily="34" charset="0"/>
              </a:defRPr>
            </a:lvl4pPr>
            <a:lvl5pPr marL="2057400" indent="-228600" eaLnBrk="0" hangingPunct="0">
              <a:defRPr sz="2400">
                <a:solidFill>
                  <a:schemeClr val="tx1"/>
                </a:solidFill>
                <a:latin typeface="Tahoma" pitchFamily="34" charset="0"/>
              </a:defRPr>
            </a:lvl5pPr>
            <a:lvl6pPr marL="2514600" indent="-228600" eaLnBrk="0" fontAlgn="base" hangingPunct="0">
              <a:spcBef>
                <a:spcPct val="0"/>
              </a:spcBef>
              <a:spcAft>
                <a:spcPct val="0"/>
              </a:spcAft>
              <a:defRPr sz="2400">
                <a:solidFill>
                  <a:schemeClr val="tx1"/>
                </a:solidFill>
                <a:latin typeface="Tahoma" pitchFamily="34" charset="0"/>
              </a:defRPr>
            </a:lvl6pPr>
            <a:lvl7pPr marL="2971800" indent="-228600" eaLnBrk="0" fontAlgn="base" hangingPunct="0">
              <a:spcBef>
                <a:spcPct val="0"/>
              </a:spcBef>
              <a:spcAft>
                <a:spcPct val="0"/>
              </a:spcAft>
              <a:defRPr sz="2400">
                <a:solidFill>
                  <a:schemeClr val="tx1"/>
                </a:solidFill>
                <a:latin typeface="Tahoma" pitchFamily="34" charset="0"/>
              </a:defRPr>
            </a:lvl7pPr>
            <a:lvl8pPr marL="3429000" indent="-228600" eaLnBrk="0" fontAlgn="base" hangingPunct="0">
              <a:spcBef>
                <a:spcPct val="0"/>
              </a:spcBef>
              <a:spcAft>
                <a:spcPct val="0"/>
              </a:spcAft>
              <a:defRPr sz="2400">
                <a:solidFill>
                  <a:schemeClr val="tx1"/>
                </a:solidFill>
                <a:latin typeface="Tahoma" pitchFamily="34" charset="0"/>
              </a:defRPr>
            </a:lvl8pPr>
            <a:lvl9pPr marL="3886200" indent="-228600" eaLnBrk="0" fontAlgn="base" hangingPunct="0">
              <a:spcBef>
                <a:spcPct val="0"/>
              </a:spcBef>
              <a:spcAft>
                <a:spcPct val="0"/>
              </a:spcAft>
              <a:defRPr sz="2400">
                <a:solidFill>
                  <a:schemeClr val="tx1"/>
                </a:solidFill>
                <a:latin typeface="Tahoma" pitchFamily="34" charset="0"/>
              </a:defRPr>
            </a:lvl9pPr>
          </a:lstStyle>
          <a:p>
            <a:pPr algn="ctr" eaLnBrk="1" hangingPunct="1">
              <a:defRPr/>
            </a:pPr>
            <a:endParaRPr kumimoji="1" lang="pl-PL" altLang="pl-PL" smtClean="0"/>
          </a:p>
        </p:txBody>
      </p:sp>
      <p:sp>
        <p:nvSpPr>
          <p:cNvPr id="1033"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pl-PL" altLang="pl-PL" smtClean="0"/>
              <a:t>Kliknij, aby edytować styl wzorca tytułu</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pl-PL" altLang="pl-PL" smtClean="0"/>
              <a:t>Kliknij, aby edytować style wzorca tekstu</a:t>
            </a:r>
          </a:p>
          <a:p>
            <a:pPr lvl="1"/>
            <a:r>
              <a:rPr lang="pl-PL" altLang="pl-PL" smtClean="0"/>
              <a:t>Drugi poziom</a:t>
            </a:r>
          </a:p>
          <a:p>
            <a:pPr lvl="2"/>
            <a:r>
              <a:rPr lang="pl-PL" altLang="pl-PL" smtClean="0"/>
              <a:t>Trzeci poziom</a:t>
            </a:r>
          </a:p>
          <a:p>
            <a:pPr lvl="3"/>
            <a:r>
              <a:rPr lang="pl-PL" altLang="pl-PL" smtClean="0"/>
              <a:t>Czwarty poziom</a:t>
            </a:r>
          </a:p>
          <a:p>
            <a:pPr lvl="4"/>
            <a:r>
              <a:rPr lang="pl-PL" altLang="pl-PL" smtClean="0"/>
              <a:t>Piąty poziom</a:t>
            </a:r>
          </a:p>
        </p:txBody>
      </p:sp>
      <p:sp>
        <p:nvSpPr>
          <p:cNvPr id="124939"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pPr>
              <a:defRPr/>
            </a:pPr>
            <a:endParaRPr lang="pl-PL" altLang="pl-PL"/>
          </a:p>
        </p:txBody>
      </p:sp>
      <p:sp>
        <p:nvSpPr>
          <p:cNvPr id="124940"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pl-PL" altLang="pl-PL"/>
          </a:p>
        </p:txBody>
      </p:sp>
      <p:sp>
        <p:nvSpPr>
          <p:cNvPr id="124941"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a:defRPr/>
            </a:pPr>
            <a:fld id="{AFCD989A-8EC3-4E4F-8A5B-2A9CACF1B6AB}" type="slidenum">
              <a:rPr lang="pl-PL" altLang="pl-PL"/>
              <a:pPr>
                <a:defRPr/>
              </a:pPr>
              <a:t>‹#›</a:t>
            </a:fld>
            <a:endParaRPr lang="pl-PL" altLang="pl-PL"/>
          </a:p>
        </p:txBody>
      </p:sp>
    </p:spTree>
  </p:cSld>
  <p:clrMap bg1="lt1" tx1="dk1" bg2="lt2" tx2="dk2" accent1="accent1" accent2="accent2" accent3="accent3" accent4="accent4" accent5="accent5" accent6="accent6" hlink="hlink" folHlink="folHlink"/>
  <p:sldLayoutIdLst>
    <p:sldLayoutId id="2147483730" r:id="rId1"/>
    <p:sldLayoutId id="2147483718" r:id="rId2"/>
    <p:sldLayoutId id="2147483719" r:id="rId3"/>
    <p:sldLayoutId id="2147483720" r:id="rId4"/>
    <p:sldLayoutId id="2147483721" r:id="rId5"/>
    <p:sldLayoutId id="2147483722" r:id="rId6"/>
    <p:sldLayoutId id="2147483723" r:id="rId7"/>
    <p:sldLayoutId id="2147483724" r:id="rId8"/>
    <p:sldLayoutId id="2147483725" r:id="rId9"/>
    <p:sldLayoutId id="2147483726" r:id="rId10"/>
    <p:sldLayoutId id="2147483727" r:id="rId11"/>
    <p:sldLayoutId id="2147483728" r:id="rId12"/>
    <p:sldLayoutId id="2147483729" r:id="rId13"/>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Wykres_programu_Microsoft_Office_Excel4.xls"/><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7.xml"/><Relationship Id="rId1" Type="http://schemas.openxmlformats.org/officeDocument/2006/relationships/vmlDrawing" Target="../drawings/vmlDrawing1.vml"/></Relationships>
</file>

<file path=ppt/slides/_rels/slide7.xml.rels><?xml version="1.0" encoding="UTF-8" standalone="yes"?>
<Relationships xmlns="http://schemas.openxmlformats.org/package/2006/relationships"><Relationship Id="rId3" Type="http://schemas.openxmlformats.org/officeDocument/2006/relationships/oleObject" Target="../embeddings/Wykres_programu_Microsoft_Office_Excel1.xls"/><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3" Type="http://schemas.openxmlformats.org/officeDocument/2006/relationships/oleObject" Target="../embeddings/Wykres_programu_Microsoft_Office_Excel2.xls"/><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9.xml.rels><?xml version="1.0" encoding="UTF-8" standalone="yes"?>
<Relationships xmlns="http://schemas.openxmlformats.org/package/2006/relationships"><Relationship Id="rId3" Type="http://schemas.openxmlformats.org/officeDocument/2006/relationships/oleObject" Target="../embeddings/Wykres_programu_Microsoft_Office_Excel3.xls"/><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1027" descr="C:\Users\eladwik\Downloads\fotolia_82107449.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
        <p:nvSpPr>
          <p:cNvPr id="3075" name="Rectangle 2"/>
          <p:cNvSpPr>
            <a:spLocks noGrp="1" noChangeArrowheads="1"/>
          </p:cNvSpPr>
          <p:nvPr>
            <p:ph type="ctrTitle"/>
          </p:nvPr>
        </p:nvSpPr>
        <p:spPr>
          <a:xfrm>
            <a:off x="755650" y="188913"/>
            <a:ext cx="7772400" cy="1143000"/>
          </a:xfrm>
        </p:spPr>
        <p:txBody>
          <a:bodyPr/>
          <a:lstStyle/>
          <a:p>
            <a:pPr algn="ctr" eaLnBrk="1" hangingPunct="1"/>
            <a:r>
              <a:rPr lang="pl-PL" altLang="pl-PL" sz="4000" smtClean="0"/>
              <a:t>EWALUACJA WEWNĘTRZNA</a:t>
            </a:r>
          </a:p>
        </p:txBody>
      </p:sp>
      <p:sp>
        <p:nvSpPr>
          <p:cNvPr id="3076" name="Rectangle 3"/>
          <p:cNvSpPr>
            <a:spLocks noGrp="1" noChangeArrowheads="1"/>
          </p:cNvSpPr>
          <p:nvPr>
            <p:ph type="subTitle" idx="1"/>
          </p:nvPr>
        </p:nvSpPr>
        <p:spPr>
          <a:xfrm>
            <a:off x="1371600" y="5105400"/>
            <a:ext cx="6400800" cy="1752600"/>
          </a:xfrm>
        </p:spPr>
        <p:txBody>
          <a:bodyPr/>
          <a:lstStyle/>
          <a:p>
            <a:pPr eaLnBrk="1" hangingPunct="1"/>
            <a:r>
              <a:rPr lang="pl-PL" altLang="pl-PL" sz="4000" dirty="0" smtClean="0">
                <a:solidFill>
                  <a:schemeClr val="tx2"/>
                </a:solidFill>
              </a:rPr>
              <a:t>WYNIKI POEWALUACYJNE</a:t>
            </a:r>
          </a:p>
          <a:p>
            <a:pPr eaLnBrk="1" hangingPunct="1"/>
            <a:r>
              <a:rPr lang="pl-PL" altLang="pl-PL" sz="4000" dirty="0" smtClean="0">
                <a:solidFill>
                  <a:schemeClr val="tx2"/>
                </a:solidFill>
              </a:rPr>
              <a:t>ROK SZKOLNY 2014/2015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ytuł 1"/>
          <p:cNvSpPr>
            <a:spLocks noGrp="1"/>
          </p:cNvSpPr>
          <p:nvPr>
            <p:ph type="title"/>
          </p:nvPr>
        </p:nvSpPr>
        <p:spPr/>
        <p:txBody>
          <a:bodyPr/>
          <a:lstStyle/>
          <a:p>
            <a:pPr algn="ctr"/>
            <a:r>
              <a:rPr lang="pl-PL" altLang="pl-PL" smtClean="0"/>
              <a:t>Wyniki ankiet - porównanie</a:t>
            </a:r>
          </a:p>
        </p:txBody>
      </p:sp>
      <p:sp>
        <p:nvSpPr>
          <p:cNvPr id="12291" name="Symbol zastępczy tekstu 2"/>
          <p:cNvSpPr>
            <a:spLocks noGrp="1"/>
          </p:cNvSpPr>
          <p:nvPr>
            <p:ph type="body" idx="1"/>
          </p:nvPr>
        </p:nvSpPr>
        <p:spPr/>
        <p:txBody>
          <a:bodyPr/>
          <a:lstStyle/>
          <a:p>
            <a:r>
              <a:rPr lang="pl-PL" altLang="pl-PL" smtClean="0"/>
              <a:t>Idealny nauczyciel</a:t>
            </a:r>
          </a:p>
        </p:txBody>
      </p:sp>
      <p:sp>
        <p:nvSpPr>
          <p:cNvPr id="12292" name="Symbol zastępczy zawartości 3"/>
          <p:cNvSpPr>
            <a:spLocks noGrp="1"/>
          </p:cNvSpPr>
          <p:nvPr>
            <p:ph sz="half" idx="2"/>
          </p:nvPr>
        </p:nvSpPr>
        <p:spPr/>
        <p:txBody>
          <a:bodyPr/>
          <a:lstStyle/>
          <a:p>
            <a:pPr marL="0" indent="0">
              <a:buFont typeface="Wingdings" pitchFamily="2" charset="2"/>
              <a:buNone/>
            </a:pPr>
            <a:r>
              <a:rPr lang="pl-PL" altLang="pl-PL" sz="1400" smtClean="0"/>
              <a:t>Uczciwy, sprawiedliwy, mądry, spokojny, wymagający, pomocny, wyrozumiały, miły, powinien dawać od siebie więcej niż inni wymagają, przekazuje wiedzę w przyjemny sposób, ma szacunek do uczniów, z poczuciem humoru, serdeczny, uśmiechnięty, odważny, energiczny, nie zdaje dużo zadań, dobry, zaradny, wyluzowany, wspierający, tolerancyjny, punktualny, cierpliwy, słowny, kreatywny, zdystansowany, pomocny, zorganizowany, stanowczy, otwarty, potrafi rozmawiać z uczniami, pasjonat,  litościwy, mądry życiowo, nie ulega wpływom klasy</a:t>
            </a:r>
          </a:p>
          <a:p>
            <a:pPr marL="0" indent="0">
              <a:buFont typeface="Wingdings" pitchFamily="2" charset="2"/>
              <a:buNone/>
            </a:pPr>
            <a:r>
              <a:rPr lang="pl-PL" altLang="pl-PL" sz="1400" smtClean="0"/>
              <a:t>kompromisowy</a:t>
            </a:r>
          </a:p>
        </p:txBody>
      </p:sp>
      <p:sp>
        <p:nvSpPr>
          <p:cNvPr id="12293" name="Symbol zastępczy tekstu 4"/>
          <p:cNvSpPr>
            <a:spLocks noGrp="1"/>
          </p:cNvSpPr>
          <p:nvPr>
            <p:ph type="body" sz="quarter" idx="3"/>
          </p:nvPr>
        </p:nvSpPr>
        <p:spPr>
          <a:xfrm>
            <a:off x="4645025" y="1557338"/>
            <a:ext cx="4041775" cy="576262"/>
          </a:xfrm>
        </p:spPr>
        <p:txBody>
          <a:bodyPr/>
          <a:lstStyle/>
          <a:p>
            <a:r>
              <a:rPr lang="pl-PL" altLang="pl-PL" smtClean="0"/>
              <a:t>Nasi nauczyciele</a:t>
            </a:r>
          </a:p>
        </p:txBody>
      </p:sp>
      <p:sp>
        <p:nvSpPr>
          <p:cNvPr id="12294" name="Symbol zastępczy zawartości 5"/>
          <p:cNvSpPr>
            <a:spLocks noGrp="1"/>
          </p:cNvSpPr>
          <p:nvPr>
            <p:ph sz="quarter" idx="4"/>
          </p:nvPr>
        </p:nvSpPr>
        <p:spPr>
          <a:xfrm>
            <a:off x="4643438" y="2133600"/>
            <a:ext cx="4041775" cy="4208463"/>
          </a:xfrm>
        </p:spPr>
        <p:txBody>
          <a:bodyPr/>
          <a:lstStyle/>
          <a:p>
            <a:pPr marL="0" indent="0">
              <a:buFont typeface="Wingdings" pitchFamily="2" charset="2"/>
              <a:buNone/>
            </a:pPr>
            <a:r>
              <a:rPr lang="pl-PL" altLang="pl-PL" sz="1400" smtClean="0"/>
              <a:t>pomocny 42,wyrozumiali 19 (ale nie dla wszystkich), pracowici 2, koleżeństwo, męskość, siła, systematyczność, lojalność, punktualność, konsekwencja, zaciekawienie tematem, kontaktowi 4, otwarci 3, humorystyczni 3, dobrzy 4,  mili 28, uśmiechnięci, wymagający 14, konkretni, uczciwi 6, życzliwi 8, każdy chce, żeby z jego przedmiotu mieć ocenę bdb, potrafią tłumaczyć 6, sprawiedliwy 9, zabawni 11, uparci, dążą do celu, zaangażowani, cierpliwi 6, szczerzy 2, tolerancyjni 2, poczucie humoru 7, charyzma, godny zaufania. mądry 3, uprzejmi 3, opiekuńczy, niektórzy wstawiają plusy za aktywność, przekładają kartkówki dając więcej czasu, dobrze uczą 2, pomysłowość, umiłowanie, rygorystyczni 2, pracowici 3, staranni, wyczerpanie tematu do samego końca</a:t>
            </a:r>
          </a:p>
          <a:p>
            <a:pPr marL="0" indent="0">
              <a:buFont typeface="Wingdings" pitchFamily="2" charset="2"/>
              <a:buNone/>
            </a:pPr>
            <a:endParaRPr lang="pl-PL" altLang="pl-PL" sz="140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ytuł 1"/>
          <p:cNvSpPr>
            <a:spLocks noGrp="1"/>
          </p:cNvSpPr>
          <p:nvPr>
            <p:ph type="title"/>
          </p:nvPr>
        </p:nvSpPr>
        <p:spPr/>
        <p:txBody>
          <a:bodyPr/>
          <a:lstStyle/>
          <a:p>
            <a:r>
              <a:rPr lang="pl-PL" altLang="pl-PL" smtClean="0"/>
              <a:t>Negatywne cechy nauczycieli</a:t>
            </a:r>
          </a:p>
        </p:txBody>
      </p:sp>
      <p:sp>
        <p:nvSpPr>
          <p:cNvPr id="5" name="Symbol zastępczy zawartości 4"/>
          <p:cNvSpPr>
            <a:spLocks noGrp="1"/>
          </p:cNvSpPr>
          <p:nvPr>
            <p:ph idx="1"/>
          </p:nvPr>
        </p:nvSpPr>
        <p:spPr/>
        <p:txBody>
          <a:bodyPr/>
          <a:lstStyle/>
          <a:p>
            <a:pPr marL="0" indent="0">
              <a:buFont typeface="Wingdings" pitchFamily="2" charset="2"/>
              <a:buNone/>
              <a:defRPr/>
            </a:pPr>
            <a:r>
              <a:rPr lang="pl-PL" sz="2800" dirty="0"/>
              <a:t>Surowi 2, wredni 3, bezwzględni, </a:t>
            </a:r>
            <a:r>
              <a:rPr lang="pl-PL" sz="2800" dirty="0" err="1"/>
              <a:t>Lekkawo</a:t>
            </a:r>
            <a:r>
              <a:rPr lang="pl-PL" sz="2800" dirty="0"/>
              <a:t> nerwowi (!), niesprawiedliwi, wyrafinowani, chytrość, niepomocni,</a:t>
            </a:r>
          </a:p>
          <a:p>
            <a:pPr marL="0" indent="0">
              <a:buFont typeface="Wingdings" pitchFamily="2" charset="2"/>
              <a:buNone/>
              <a:defRPr/>
            </a:pPr>
            <a:r>
              <a:rPr lang="pl-PL" sz="2800" dirty="0"/>
              <a:t>„niecierpliwi, niektórzy głupi, jedna nauczycielka </a:t>
            </a:r>
            <a:r>
              <a:rPr lang="pl-PL" sz="2800" dirty="0" err="1"/>
              <a:t>kąpletnie</a:t>
            </a:r>
            <a:r>
              <a:rPr lang="pl-PL" sz="2800" dirty="0"/>
              <a:t>” (pisownia oryginalna) </a:t>
            </a:r>
          </a:p>
          <a:p>
            <a:pPr marL="0" indent="0">
              <a:buFont typeface="Wingdings" pitchFamily="2" charset="2"/>
              <a:buNone/>
              <a:defRPr/>
            </a:pPr>
            <a:r>
              <a:rPr lang="pl-PL" sz="2800" dirty="0"/>
              <a:t>brak zrozumienia dla uczniów, nie lubią nas, chamscy, zadzior, </a:t>
            </a:r>
            <a:r>
              <a:rPr lang="pl-PL" sz="2800" dirty="0" err="1" smtClean="0"/>
              <a:t>wredok</a:t>
            </a:r>
            <a:r>
              <a:rPr lang="pl-PL" sz="2800" dirty="0" smtClean="0"/>
              <a:t>  </a:t>
            </a:r>
            <a:endParaRPr lang="pl-PL" sz="2800" dirty="0"/>
          </a:p>
          <a:p>
            <a:pPr>
              <a:defRPr/>
            </a:pPr>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971550" y="1484313"/>
            <a:ext cx="7793038" cy="1143000"/>
          </a:xfrm>
        </p:spPr>
        <p:txBody>
          <a:bodyPr/>
          <a:lstStyle/>
          <a:p>
            <a:pPr algn="just" eaLnBrk="1" hangingPunct="1"/>
            <a:r>
              <a:rPr lang="pl-PL" altLang="pl-PL" sz="2000" smtClean="0">
                <a:solidFill>
                  <a:schemeClr val="tx1"/>
                </a:solidFill>
                <a:latin typeface="Arial" charset="0"/>
                <a:cs typeface="Arial" charset="0"/>
              </a:rPr>
              <a:t>Czy stosują Państwo skuteczne techniki motywujące do aktywności i nauki ?</a:t>
            </a:r>
          </a:p>
        </p:txBody>
      </p:sp>
      <p:graphicFrame>
        <p:nvGraphicFramePr>
          <p:cNvPr id="127057" name="Group 81"/>
          <p:cNvGraphicFramePr>
            <a:graphicFrameLocks noGrp="1"/>
          </p:cNvGraphicFramePr>
          <p:nvPr>
            <p:ph type="tbl" idx="1"/>
          </p:nvPr>
        </p:nvGraphicFramePr>
        <p:xfrm>
          <a:off x="539750" y="2636838"/>
          <a:ext cx="8135938" cy="4145240"/>
        </p:xfrm>
        <a:graphic>
          <a:graphicData uri="http://schemas.openxmlformats.org/drawingml/2006/table">
            <a:tbl>
              <a:tblPr/>
              <a:tblGrid>
                <a:gridCol w="892650"/>
                <a:gridCol w="858137"/>
                <a:gridCol w="6385151"/>
              </a:tblGrid>
              <a:tr h="374876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rPr>
                        <a:t>tak</a:t>
                      </a:r>
                    </a:p>
                  </a:txBody>
                  <a:tcPr marL="91429" marR="91429" marT="45710" marB="4571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rPr>
                        <a:t>100%</a:t>
                      </a:r>
                    </a:p>
                  </a:txBody>
                  <a:tcPr marL="91429" marR="91429" marT="45710" marB="4571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cs typeface="Times New Roman" pitchFamily="18" charset="0"/>
                        </a:rPr>
                        <a:t>Docenianie wyników nauczania, ustne i pisemne (</a:t>
                      </a:r>
                      <a:r>
                        <a:rPr kumimoji="0" lang="pl-PL" altLang="pl-PL" sz="2000" b="0" i="0" u="none" strike="noStrike" cap="none" normalizeH="0" baseline="0" dirty="0" err="1" smtClean="0">
                          <a:ln>
                            <a:noFill/>
                          </a:ln>
                          <a:solidFill>
                            <a:schemeClr val="tx1"/>
                          </a:solidFill>
                          <a:effectLst/>
                          <a:latin typeface="Arial" charset="0"/>
                          <a:cs typeface="Times New Roman" pitchFamily="18" charset="0"/>
                        </a:rPr>
                        <a:t>Librus</a:t>
                      </a:r>
                      <a:r>
                        <a:rPr kumimoji="0" lang="pl-PL" altLang="pl-PL" sz="2000" b="0" i="0" u="none" strike="noStrike" cap="none" normalizeH="0" baseline="0" dirty="0" smtClean="0">
                          <a:ln>
                            <a:noFill/>
                          </a:ln>
                          <a:solidFill>
                            <a:schemeClr val="tx1"/>
                          </a:solidFill>
                          <a:effectLst/>
                          <a:latin typeface="Arial" charset="0"/>
                          <a:cs typeface="Times New Roman" pitchFamily="18" charset="0"/>
                        </a:rPr>
                        <a:t>) pochwały, pobudzanie ambicji, podsuwanie pomysłów, zajęcia pozalekcyjne jako pobudzanie zainteresowań, nagradzanie, rozmowy, ocenianie motywujące, praca w grupach, zabawy językowe, tablica interaktywna, zadania domowe o różnym stopniu trudności, docenianie w formie punktów i ocen, promocja osiągnięć,  pozytywne wzmocnienie, pozytywna informacja zwrotna, wizualizacje, </a:t>
                      </a:r>
                      <a:r>
                        <a:rPr kumimoji="0" lang="pl-PL" altLang="pl-PL" sz="2000" b="0" i="0" u="none" strike="noStrike" cap="none" normalizeH="0" baseline="0" dirty="0" err="1" smtClean="0">
                          <a:ln>
                            <a:noFill/>
                          </a:ln>
                          <a:solidFill>
                            <a:schemeClr val="tx1"/>
                          </a:solidFill>
                          <a:effectLst/>
                          <a:latin typeface="Arial" charset="0"/>
                          <a:cs typeface="Times New Roman" pitchFamily="18" charset="0"/>
                        </a:rPr>
                        <a:t>drill</a:t>
                      </a:r>
                      <a:r>
                        <a:rPr kumimoji="0" lang="pl-PL" altLang="pl-PL" sz="2000" b="0" i="0" u="none" strike="noStrike" cap="none" normalizeH="0" baseline="0" dirty="0" smtClean="0">
                          <a:ln>
                            <a:noFill/>
                          </a:ln>
                          <a:solidFill>
                            <a:schemeClr val="tx1"/>
                          </a:solidFill>
                          <a:effectLst/>
                          <a:latin typeface="Arial" charset="0"/>
                          <a:cs typeface="Times New Roman" pitchFamily="18" charset="0"/>
                        </a:rPr>
                        <a:t> (powtarzanie), symulowanie sytuacji realnych, konsekwencja i upór, wspieranie drobnych sukcesów</a:t>
                      </a:r>
                      <a:r>
                        <a:rPr kumimoji="0" lang="pl-PL" altLang="pl-PL" sz="2000" b="0" i="0" u="none" strike="noStrike" cap="none" normalizeH="0" baseline="0" dirty="0" smtClean="0">
                          <a:ln>
                            <a:noFill/>
                          </a:ln>
                          <a:solidFill>
                            <a:schemeClr val="tx1"/>
                          </a:solidFill>
                          <a:effectLst/>
                          <a:latin typeface="Arial" charset="0"/>
                        </a:rPr>
                        <a:t>, </a:t>
                      </a:r>
                      <a:r>
                        <a:rPr kumimoji="0" lang="pl-PL" altLang="pl-PL" sz="2000" b="0" i="0" u="none" strike="noStrike" cap="none" normalizeH="0" baseline="0" dirty="0" smtClean="0">
                          <a:ln>
                            <a:noFill/>
                          </a:ln>
                          <a:solidFill>
                            <a:schemeClr val="tx1"/>
                          </a:solidFill>
                          <a:effectLst/>
                          <a:latin typeface="Arial" charset="0"/>
                          <a:cs typeface="Times New Roman" pitchFamily="18" charset="0"/>
                        </a:rPr>
                        <a:t>przygotowanie zajęć przez uczniów</a:t>
                      </a:r>
                      <a:r>
                        <a:rPr kumimoji="0" lang="pl-PL" altLang="pl-PL" sz="2000" b="0" i="0" u="none" strike="noStrike" cap="none" normalizeH="0" baseline="0" dirty="0" smtClean="0">
                          <a:ln>
                            <a:noFill/>
                          </a:ln>
                          <a:solidFill>
                            <a:schemeClr val="tx1"/>
                          </a:solidFill>
                          <a:effectLst/>
                          <a:latin typeface="Arial" charset="0"/>
                          <a:cs typeface="Arial" charset="0"/>
                        </a:rPr>
                        <a:t> </a:t>
                      </a:r>
                    </a:p>
                  </a:txBody>
                  <a:tcPr marL="91429" marR="91429" marT="45710" marB="4571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396198">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charset="0"/>
                        </a:rPr>
                        <a:t>nie</a:t>
                      </a:r>
                    </a:p>
                  </a:txBody>
                  <a:tcPr marL="91429" marR="91429" marT="45710" marB="45710"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rPr>
                        <a:t>0%</a:t>
                      </a:r>
                    </a:p>
                  </a:txBody>
                  <a:tcPr marL="91429" marR="91429" marT="45710" marB="45710"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pl-PL" altLang="pl-PL" sz="2000" b="0" i="0" u="none" strike="noStrike" cap="none" normalizeH="0" baseline="0" dirty="0" smtClean="0">
                        <a:ln>
                          <a:noFill/>
                        </a:ln>
                        <a:solidFill>
                          <a:schemeClr val="tx1"/>
                        </a:solidFill>
                        <a:effectLst/>
                        <a:latin typeface="Arial" charset="0"/>
                        <a:cs typeface="Arial" charset="0"/>
                      </a:endParaRPr>
                    </a:p>
                  </a:txBody>
                  <a:tcPr marL="91429" marR="91429" marT="45710" marB="45710"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9"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t>NAUCZYCIELE</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5"/>
          <p:cNvSpPr>
            <a:spLocks noGrp="1" noChangeArrowheads="1"/>
          </p:cNvSpPr>
          <p:nvPr>
            <p:ph type="title"/>
          </p:nvPr>
        </p:nvSpPr>
        <p:spPr>
          <a:xfrm>
            <a:off x="827088" y="1844675"/>
            <a:ext cx="7793037" cy="504825"/>
          </a:xfrm>
        </p:spPr>
        <p:txBody>
          <a:bodyPr/>
          <a:lstStyle/>
          <a:p>
            <a:pPr algn="ctr" eaLnBrk="1" hangingPunct="1"/>
            <a:r>
              <a:rPr lang="pl-PL" altLang="pl-PL" sz="2000" smtClean="0">
                <a:solidFill>
                  <a:schemeClr val="tx1"/>
                </a:solidFill>
                <a:latin typeface="Arial" charset="0"/>
                <a:cs typeface="Arial" charset="0"/>
              </a:rPr>
              <a:t>Czy podjęli Państwo starania o ucznia średniego ?</a:t>
            </a:r>
          </a:p>
        </p:txBody>
      </p:sp>
      <p:graphicFrame>
        <p:nvGraphicFramePr>
          <p:cNvPr id="130151" name="Group 103"/>
          <p:cNvGraphicFramePr>
            <a:graphicFrameLocks noGrp="1"/>
          </p:cNvGraphicFramePr>
          <p:nvPr>
            <p:ph type="tbl" idx="1"/>
          </p:nvPr>
        </p:nvGraphicFramePr>
        <p:xfrm>
          <a:off x="539750" y="2565400"/>
          <a:ext cx="8132763" cy="3999482"/>
        </p:xfrm>
        <a:graphic>
          <a:graphicData uri="http://schemas.openxmlformats.org/drawingml/2006/table">
            <a:tbl>
              <a:tblPr/>
              <a:tblGrid>
                <a:gridCol w="755802"/>
                <a:gridCol w="877063"/>
                <a:gridCol w="6499898"/>
              </a:tblGrid>
              <a:tr h="3504577">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rPr>
                        <a:t>tak</a:t>
                      </a:r>
                    </a:p>
                  </a:txBody>
                  <a:tcPr marL="91444" marR="91444" marT="45693" marB="45693"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rPr>
                        <a:t>100%</a:t>
                      </a:r>
                    </a:p>
                  </a:txBody>
                  <a:tcPr marL="91444" marR="91444" marT="45693" marB="45693"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cs typeface="Arial" charset="0"/>
                        </a:rPr>
                        <a:t>Rozmowy wspierające, ukazywanie dobrych stron, jego potencjału, dowartościowanie, ocenianie motywujące, zachęcanie do zajęć wyrównawczych w celu uzupełnienia wiedzy, różnicowanie zadań pod względem trudności,</a:t>
                      </a:r>
                      <a:endParaRPr kumimoji="0" lang="pl-PL" altLang="pl-PL" sz="2000" b="0" i="0" u="none" strike="noStrike" cap="none" normalizeH="0" baseline="0" dirty="0" smtClean="0">
                        <a:ln>
                          <a:noFill/>
                        </a:ln>
                        <a:solidFill>
                          <a:schemeClr val="tx1"/>
                        </a:solidFill>
                        <a:effectLst/>
                        <a:latin typeface="Arial" charset="0"/>
                        <a:cs typeface="Times New Roman" pitchFamily="18" charset="0"/>
                      </a:endParaRPr>
                    </a:p>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charset="0"/>
                          <a:cs typeface="Times New Roman" pitchFamily="18" charset="0"/>
                        </a:rPr>
                        <a:t>możliwość wzbogacenia wiedzy poprzez dodatkowe prace na ocenę, praca w grupach zadaniowych, dodatkowe listy zadań, pochwały słowne, zachęta do wysiłku i zadań dodatkowych, kontakt indywidualny z rodzicami i opracowanie planu naprawczego, konsultacje, prace/ projekty dodatkowe, rozmowy</a:t>
                      </a:r>
                      <a:r>
                        <a:rPr kumimoji="0" lang="pl-PL" altLang="pl-PL" sz="2000" b="0" i="0" u="none" strike="noStrike" cap="none" normalizeH="0" baseline="0" dirty="0" smtClean="0">
                          <a:ln>
                            <a:noFill/>
                          </a:ln>
                          <a:solidFill>
                            <a:schemeClr val="tx1"/>
                          </a:solidFill>
                          <a:effectLst/>
                          <a:latin typeface="Arial" charset="0"/>
                          <a:cs typeface="Arial" charset="0"/>
                        </a:rPr>
                        <a:t> </a:t>
                      </a:r>
                    </a:p>
                  </a:txBody>
                  <a:tcPr marL="91444" marR="91444" marT="45693" marB="45693"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494336">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charset="0"/>
                        </a:rPr>
                        <a:t>nie</a:t>
                      </a:r>
                    </a:p>
                  </a:txBody>
                  <a:tcPr marL="91444" marR="91444" marT="45693" marB="45693"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charset="0"/>
                        </a:rPr>
                        <a:t>0%</a:t>
                      </a:r>
                    </a:p>
                  </a:txBody>
                  <a:tcPr marL="91444" marR="91444" marT="45693" marB="45693"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pl-PL" altLang="pl-PL" sz="2000" b="0" i="0" u="none" strike="noStrike" cap="none" normalizeH="0" baseline="0" dirty="0" smtClean="0">
                        <a:ln>
                          <a:noFill/>
                        </a:ln>
                        <a:solidFill>
                          <a:schemeClr val="tx1"/>
                        </a:solidFill>
                        <a:effectLst/>
                        <a:latin typeface="Arial" charset="0"/>
                        <a:cs typeface="Arial" charset="0"/>
                      </a:endParaRPr>
                    </a:p>
                  </a:txBody>
                  <a:tcPr marL="91444" marR="91444" marT="45693" marB="45693"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19"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t>NAUCZYCIELE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386" name="Object 3"/>
          <p:cNvGraphicFramePr>
            <a:graphicFrameLocks noChangeAspect="1"/>
          </p:cNvGraphicFramePr>
          <p:nvPr>
            <p:ph type="chart" idx="4294967295"/>
          </p:nvPr>
        </p:nvGraphicFramePr>
        <p:xfrm>
          <a:off x="179388" y="1989138"/>
          <a:ext cx="8975725" cy="4868862"/>
        </p:xfrm>
        <a:graphic>
          <a:graphicData uri="http://schemas.openxmlformats.org/presentationml/2006/ole">
            <p:oleObj spid="_x0000_s16386" name="Wykres" r:id="rId3" imgW="9534754" imgH="5172456" progId="Excel.Chart.8">
              <p:embed/>
            </p:oleObj>
          </a:graphicData>
        </a:graphic>
      </p:graphicFrame>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t>NAUCZYCIELE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00113" y="1989138"/>
            <a:ext cx="7793037" cy="422275"/>
          </a:xfrm>
        </p:spPr>
        <p:txBody>
          <a:bodyPr/>
          <a:lstStyle/>
          <a:p>
            <a:pPr algn="ctr" eaLnBrk="1" hangingPunct="1"/>
            <a:r>
              <a:rPr lang="pl-PL" altLang="pl-PL" sz="2000" smtClean="0">
                <a:solidFill>
                  <a:schemeClr val="tx1"/>
                </a:solidFill>
                <a:latin typeface="Arial" charset="0"/>
                <a:cs typeface="Arial" charset="0"/>
              </a:rPr>
              <a:t>Czy wspierają Państwo pomoc uczniowską?</a:t>
            </a:r>
          </a:p>
        </p:txBody>
      </p:sp>
      <p:graphicFrame>
        <p:nvGraphicFramePr>
          <p:cNvPr id="140316" name="Group 28"/>
          <p:cNvGraphicFramePr>
            <a:graphicFrameLocks noGrp="1"/>
          </p:cNvGraphicFramePr>
          <p:nvPr>
            <p:ph type="tbl" idx="1"/>
          </p:nvPr>
        </p:nvGraphicFramePr>
        <p:xfrm>
          <a:off x="468313" y="2636838"/>
          <a:ext cx="8275637" cy="4114800"/>
        </p:xfrm>
        <a:graphic>
          <a:graphicData uri="http://schemas.openxmlformats.org/drawingml/2006/table">
            <a:tbl>
              <a:tblPr/>
              <a:tblGrid>
                <a:gridCol w="1080013"/>
                <a:gridCol w="1080013"/>
                <a:gridCol w="6115611"/>
              </a:tblGrid>
              <a:tr h="137160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tak</a:t>
                      </a:r>
                    </a:p>
                  </a:txBody>
                  <a:tcPr marL="91431" marR="9143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93,33%</a:t>
                      </a:r>
                    </a:p>
                  </a:txBody>
                  <a:tcPr marL="91431" marR="9143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Pochwały za pomoc koleżeńską, organizacja pomocy uczniowskiej na zajęciach, uczniowie zdolniejsi pomagają uczniom słabym w opanowaniu materiału, ocena koleżeńska, </a:t>
                      </a:r>
                    </a:p>
                  </a:txBody>
                  <a:tcPr marL="91431" marR="9143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37160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nie</a:t>
                      </a:r>
                    </a:p>
                  </a:txBody>
                  <a:tcPr marL="91431" marR="9143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0%</a:t>
                      </a:r>
                    </a:p>
                  </a:txBody>
                  <a:tcPr marL="91431" marR="9143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91431" marR="9143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137160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Nie zawsze</a:t>
                      </a:r>
                    </a:p>
                  </a:txBody>
                  <a:tcPr marL="91431" marR="91431"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6,67%</a:t>
                      </a:r>
                    </a:p>
                  </a:txBody>
                  <a:tcPr marL="91431" marR="91431"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Uczniowie pomagają sobie w tłumaczeniu zadań dość rzadko, raczej polega to na przepisywaniu zadań domowych </a:t>
                      </a:r>
                    </a:p>
                  </a:txBody>
                  <a:tcPr marL="91431" marR="91431"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3"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t>NAUCZYCIELE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971550" y="1844675"/>
            <a:ext cx="7793038" cy="566738"/>
          </a:xfrm>
        </p:spPr>
        <p:txBody>
          <a:bodyPr/>
          <a:lstStyle/>
          <a:p>
            <a:pPr algn="ctr" eaLnBrk="1" hangingPunct="1"/>
            <a:r>
              <a:rPr lang="pl-PL" altLang="pl-PL" sz="2000" smtClean="0">
                <a:solidFill>
                  <a:schemeClr val="tx1"/>
                </a:solidFill>
                <a:latin typeface="Arial" charset="0"/>
                <a:cs typeface="Arial" charset="0"/>
              </a:rPr>
              <a:t>Czy zauważają Państwo postęp w samodzielnej pracy ucznia?</a:t>
            </a:r>
          </a:p>
        </p:txBody>
      </p:sp>
      <p:graphicFrame>
        <p:nvGraphicFramePr>
          <p:cNvPr id="141339" name="Group 27"/>
          <p:cNvGraphicFramePr>
            <a:graphicFrameLocks noGrp="1"/>
          </p:cNvGraphicFramePr>
          <p:nvPr>
            <p:ph type="tbl" idx="1"/>
          </p:nvPr>
        </p:nvGraphicFramePr>
        <p:xfrm>
          <a:off x="323850" y="2708275"/>
          <a:ext cx="8486775" cy="3681413"/>
        </p:xfrm>
        <a:graphic>
          <a:graphicData uri="http://schemas.openxmlformats.org/drawingml/2006/table">
            <a:tbl>
              <a:tblPr/>
              <a:tblGrid>
                <a:gridCol w="1106159"/>
                <a:gridCol w="1053885"/>
                <a:gridCol w="6326731"/>
              </a:tblGrid>
              <a:tr h="2286309">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tak</a:t>
                      </a:r>
                    </a:p>
                  </a:txBody>
                  <a:tcPr marL="91432" marR="91432" marT="45726" marB="45726"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rPr>
                        <a:t>46,67%</a:t>
                      </a:r>
                    </a:p>
                  </a:txBody>
                  <a:tcPr marL="91432" marR="91432"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Szczególnie uczniowie z dobrymi wynikami próbują samodzielnie wyćwiczyć pewne zagadnienia, wyższe oceny, systematyczna kontrola zadań domowych i ćwiczeń, rozwiązywanie zadań dodatkowych, samodzielne wyszukiwanie ciekawych informacji, systematyczność, wzbogacona wiedza, obowiązkowość wykonywania zadań </a:t>
                      </a:r>
                    </a:p>
                  </a:txBody>
                  <a:tcPr marL="91432" marR="91432"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682444">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nie</a:t>
                      </a:r>
                    </a:p>
                  </a:txBody>
                  <a:tcPr marL="91432" marR="91432" marT="45726" marB="45726"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33,33%</a:t>
                      </a:r>
                    </a:p>
                  </a:txBody>
                  <a:tcPr marL="91432" marR="91432"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91432" marR="91432"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r>
              <a:tr h="71266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Nie zawsze</a:t>
                      </a:r>
                    </a:p>
                  </a:txBody>
                  <a:tcPr marL="91432" marR="91432" marT="45726" marB="45726"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r>
                        <a:rPr kumimoji="0" lang="pl-PL" altLang="pl-PL" sz="2000" b="0" i="0" u="none" strike="noStrike" cap="none" normalizeH="0" baseline="0" smtClean="0">
                          <a:ln>
                            <a:noFill/>
                          </a:ln>
                          <a:solidFill>
                            <a:schemeClr val="tx1"/>
                          </a:solidFill>
                          <a:effectLst/>
                          <a:latin typeface="Arial" panose="020B0604020202020204" pitchFamily="34" charset="0"/>
                          <a:cs typeface="Arial" panose="020B0604020202020204" pitchFamily="34" charset="0"/>
                        </a:rPr>
                        <a:t>20%</a:t>
                      </a:r>
                    </a:p>
                  </a:txBody>
                  <a:tcPr marL="91432" marR="91432" marT="45726" marB="45726"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20000"/>
                        </a:spcBef>
                        <a:spcAft>
                          <a:spcPct val="0"/>
                        </a:spcAft>
                        <a:buClr>
                          <a:schemeClr val="folHlink"/>
                        </a:buClr>
                        <a:buSzPct val="60000"/>
                        <a:buFont typeface="Wingdings" pitchFamily="2" charset="2"/>
                        <a:buNone/>
                        <a:tabLst/>
                      </a:pPr>
                      <a:endParaRPr kumimoji="0" lang="pl-PL" altLang="pl-PL" sz="20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91432" marR="91432" marT="45726" marB="45726"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r>
            </a:tbl>
          </a:graphicData>
        </a:graphic>
      </p:graphicFrame>
      <p:sp>
        <p:nvSpPr>
          <p:cNvPr id="23"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t>NAUCZYCIELE</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0" descr="C:\Users\eladwik\Downloads\fotolia_59153853.jpg"/>
          <p:cNvPicPr>
            <a:picLocks noChangeAspect="1" noChangeArrowheads="1"/>
          </p:cNvPicPr>
          <p:nvPr/>
        </p:nvPicPr>
        <p:blipFill>
          <a:blip r:embed="rId2" cstate="print"/>
          <a:srcRect/>
          <a:stretch>
            <a:fillRect/>
          </a:stretch>
        </p:blipFill>
        <p:spPr bwMode="auto">
          <a:xfrm>
            <a:off x="17463" y="0"/>
            <a:ext cx="9109075"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pl-PL" altLang="pl-PL" sz="4000" smtClean="0">
                <a:solidFill>
                  <a:srgbClr val="0070C0"/>
                </a:solidFill>
              </a:rPr>
              <a:t>WNIOSKI</a:t>
            </a:r>
          </a:p>
        </p:txBody>
      </p:sp>
      <p:sp>
        <p:nvSpPr>
          <p:cNvPr id="142339" name="Rectangle 3"/>
          <p:cNvSpPr>
            <a:spLocks noGrp="1" noChangeArrowheads="1"/>
          </p:cNvSpPr>
          <p:nvPr>
            <p:ph type="body" idx="1"/>
          </p:nvPr>
        </p:nvSpPr>
        <p:spPr>
          <a:xfrm>
            <a:off x="1182688" y="2017713"/>
            <a:ext cx="7493000" cy="4114800"/>
          </a:xfrm>
        </p:spPr>
        <p:txBody>
          <a:bodyPr/>
          <a:lstStyle/>
          <a:p>
            <a:pPr marL="609600" indent="-609600" algn="just" eaLnBrk="1" hangingPunct="1">
              <a:lnSpc>
                <a:spcPct val="90000"/>
              </a:lnSpc>
              <a:buFont typeface="+mj-lt"/>
              <a:buAutoNum type="arabicPeriod"/>
              <a:defRPr/>
            </a:pPr>
            <a:r>
              <a:rPr lang="pl-PL" altLang="pl-PL" sz="2000" dirty="0" smtClean="0">
                <a:latin typeface="Arial" charset="0"/>
                <a:cs typeface="Arial" charset="0"/>
              </a:rPr>
              <a:t>Nauczyciele na bieżąco weryfikują swoje</a:t>
            </a:r>
            <a:r>
              <a:rPr lang="pl-PL" altLang="pl-PL" sz="2000" dirty="0" smtClean="0">
                <a:latin typeface="Arial" charset="0"/>
              </a:rPr>
              <a:t> </a:t>
            </a:r>
            <a:r>
              <a:rPr lang="pl-PL" altLang="pl-PL" sz="2000" dirty="0" smtClean="0">
                <a:latin typeface="Arial" charset="0"/>
                <a:cs typeface="Arial" charset="0"/>
              </a:rPr>
              <a:t>metody nauczania, wynika to z potrzeb określonej grupy. Weryfikacja przekłada się na widoczny wzrost samodzielnej pracy uczniów</a:t>
            </a:r>
            <a:r>
              <a:rPr lang="pl-PL" altLang="pl-PL" sz="2000" dirty="0" smtClean="0">
                <a:latin typeface="Arial" charset="0"/>
              </a:rPr>
              <a:t>.</a:t>
            </a:r>
            <a:r>
              <a:rPr lang="pl-PL" altLang="pl-PL" sz="2000" dirty="0" smtClean="0">
                <a:latin typeface="Arial" charset="0"/>
                <a:cs typeface="Arial" charset="0"/>
              </a:rPr>
              <a:t> Nauczyciele widzą poprawę, wskazują jednak na fakt, że nawet uczniowie zdolni potrzebują stałego wsparcia i motywowania</a:t>
            </a:r>
          </a:p>
          <a:p>
            <a:pPr marL="0" indent="0" algn="just" eaLnBrk="1" hangingPunct="1">
              <a:lnSpc>
                <a:spcPct val="90000"/>
              </a:lnSpc>
              <a:buFont typeface="Wingdings" pitchFamily="2" charset="2"/>
              <a:buNone/>
              <a:defRPr/>
            </a:pPr>
            <a:endParaRPr lang="pl-PL" altLang="pl-PL" sz="2000" dirty="0" smtClean="0">
              <a:latin typeface="Arial" charset="0"/>
            </a:endParaRPr>
          </a:p>
          <a:p>
            <a:pPr marL="609600" indent="-609600" algn="just" eaLnBrk="1" hangingPunct="1">
              <a:lnSpc>
                <a:spcPct val="90000"/>
              </a:lnSpc>
              <a:buFont typeface="+mj-lt"/>
              <a:buAutoNum type="arabicPeriod" startAt="2"/>
              <a:defRPr/>
            </a:pPr>
            <a:r>
              <a:rPr lang="pl-PL" altLang="pl-PL" sz="2000" dirty="0" smtClean="0">
                <a:latin typeface="Arial" charset="0"/>
                <a:cs typeface="Times New Roman" pitchFamily="18" charset="0"/>
              </a:rPr>
              <a:t>Nie przeprowadzono badań zewnętrznych z zakresu motywowania uczniów w gimnazjum oraz wypalenia zawodowego nauczycieli  – brak środków</a:t>
            </a:r>
          </a:p>
          <a:p>
            <a:pPr marL="609600" indent="-609600" algn="just" eaLnBrk="1" hangingPunct="1">
              <a:lnSpc>
                <a:spcPct val="90000"/>
              </a:lnSpc>
              <a:buFont typeface="+mj-lt"/>
              <a:buAutoNum type="arabicPeriod" startAt="2"/>
              <a:defRPr/>
            </a:pPr>
            <a:endParaRPr lang="pl-PL" altLang="pl-PL" sz="2000" dirty="0" smtClean="0">
              <a:latin typeface="Arial" charset="0"/>
              <a:cs typeface="Times New Roman" pitchFamily="18" charset="0"/>
            </a:endParaRPr>
          </a:p>
          <a:p>
            <a:pPr marL="609600" indent="-609600" algn="just" eaLnBrk="1" hangingPunct="1">
              <a:lnSpc>
                <a:spcPct val="90000"/>
              </a:lnSpc>
              <a:buFont typeface="+mj-lt"/>
              <a:buAutoNum type="arabicPeriod" startAt="2"/>
              <a:defRPr/>
            </a:pPr>
            <a:endParaRPr lang="pl-PL" altLang="pl-PL" sz="2000" dirty="0" smtClean="0">
              <a:latin typeface="Arial" charset="0"/>
            </a:endParaRPr>
          </a:p>
          <a:p>
            <a:pPr marL="609600" indent="-609600" eaLnBrk="1" hangingPunct="1">
              <a:lnSpc>
                <a:spcPct val="90000"/>
              </a:lnSpc>
              <a:buFont typeface="Wingdings" pitchFamily="2" charset="2"/>
              <a:buNone/>
              <a:defRPr/>
            </a:pPr>
            <a:endParaRPr lang="pl-PL" altLang="pl-PL" sz="2400" dirty="0" smtClean="0"/>
          </a:p>
          <a:p>
            <a:pPr marL="609600" indent="-609600" eaLnBrk="1" hangingPunct="1">
              <a:lnSpc>
                <a:spcPct val="90000"/>
              </a:lnSpc>
              <a:buFont typeface="Wingdings" pitchFamily="2" charset="2"/>
              <a:buNone/>
              <a:defRPr/>
            </a:pPr>
            <a:endParaRPr lang="pl-PL" altLang="pl-PL" sz="2800" dirty="0"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body" idx="4294967295"/>
          </p:nvPr>
        </p:nvSpPr>
        <p:spPr>
          <a:xfrm>
            <a:off x="1371600" y="2017713"/>
            <a:ext cx="7543800" cy="4114800"/>
          </a:xfrm>
        </p:spPr>
        <p:txBody>
          <a:bodyPr/>
          <a:lstStyle/>
          <a:p>
            <a:pPr marL="609600" indent="-609600" algn="just" eaLnBrk="1" hangingPunct="1">
              <a:buFont typeface="Tahoma" pitchFamily="34" charset="0"/>
              <a:buAutoNum type="arabicPeriod" startAt="3"/>
            </a:pPr>
            <a:r>
              <a:rPr lang="pl-PL" altLang="pl-PL" sz="2000" smtClean="0">
                <a:latin typeface="Arial" charset="0"/>
                <a:cs typeface="Arial" charset="0"/>
              </a:rPr>
              <a:t>W większości klas przeprowadzono lekcję według scenariusza o idealnym nauczycielu i idealnym uczniu.  Z ankiety majowej wynika, że duża większość uczniów dostrzega w swoich nauczycielach pozytywne cechy, sporadycznie pojawiły się cechy negatywne</a:t>
            </a:r>
          </a:p>
          <a:p>
            <a:pPr marL="609600" indent="-609600" algn="just" eaLnBrk="1" hangingPunct="1">
              <a:buFont typeface="Tahoma" pitchFamily="34" charset="0"/>
              <a:buAutoNum type="arabicPeriod" startAt="3"/>
            </a:pPr>
            <a:endParaRPr lang="pl-PL" altLang="pl-PL" sz="2000" smtClean="0">
              <a:latin typeface="Arial" charset="0"/>
              <a:cs typeface="Arial" charset="0"/>
            </a:endParaRPr>
          </a:p>
          <a:p>
            <a:pPr marL="609600" indent="-609600" algn="just" eaLnBrk="1" hangingPunct="1">
              <a:buFont typeface="Tahoma" pitchFamily="34" charset="0"/>
              <a:buAutoNum type="arabicPeriod" startAt="3"/>
            </a:pPr>
            <a:r>
              <a:rPr lang="pl-PL" altLang="pl-PL" sz="2000" smtClean="0">
                <a:latin typeface="Arial" charset="0"/>
                <a:cs typeface="Arial" charset="0"/>
              </a:rPr>
              <a:t>Przedstawiono grono pedagogiczne na ogólnym zebraniu klas pierwszych, co spotkało się z pozytywną reakcją</a:t>
            </a:r>
          </a:p>
          <a:p>
            <a:pPr marL="609600" indent="-609600" eaLnBrk="1" hangingPunct="1">
              <a:buFont typeface="Wingdings" pitchFamily="2" charset="2"/>
              <a:buAutoNum type="arabicPeriod"/>
            </a:pPr>
            <a:endParaRPr lang="pl-PL" altLang="pl-PL" sz="2400" smtClean="0"/>
          </a:p>
        </p:txBody>
      </p:sp>
      <p:sp>
        <p:nvSpPr>
          <p:cNvPr id="5" name="Rectangle 2"/>
          <p:cNvSpPr txBox="1">
            <a:spLocks noChangeArrowheads="1"/>
          </p:cNvSpPr>
          <p:nvPr/>
        </p:nvSpPr>
        <p:spPr>
          <a:xfrm>
            <a:off x="1150938" y="1052513"/>
            <a:ext cx="7793037" cy="792162"/>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solidFill>
                  <a:srgbClr val="0070C0"/>
                </a:solidFill>
              </a:rPr>
              <a:t>WNIOSKI</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algn="ctr" eaLnBrk="1" hangingPunct="1"/>
            <a:r>
              <a:rPr lang="pl-PL" altLang="pl-PL" sz="4000" smtClean="0">
                <a:cs typeface="Arial" charset="0"/>
              </a:rPr>
              <a:t>OBSZAR</a:t>
            </a:r>
          </a:p>
        </p:txBody>
      </p:sp>
      <p:sp>
        <p:nvSpPr>
          <p:cNvPr id="4099" name="Rectangle 3"/>
          <p:cNvSpPr>
            <a:spLocks noGrp="1" noChangeArrowheads="1"/>
          </p:cNvSpPr>
          <p:nvPr>
            <p:ph type="body" idx="1"/>
          </p:nvPr>
        </p:nvSpPr>
        <p:spPr/>
        <p:txBody>
          <a:bodyPr/>
          <a:lstStyle/>
          <a:p>
            <a:pPr algn="ctr" eaLnBrk="1" hangingPunct="1">
              <a:buFont typeface="Wingdings" pitchFamily="2" charset="2"/>
              <a:buNone/>
            </a:pPr>
            <a:r>
              <a:rPr lang="pl-PL" altLang="pl-PL" sz="2800" b="1" dirty="0" smtClean="0">
                <a:latin typeface="Arial" charset="0"/>
                <a:cs typeface="Arial" charset="0"/>
              </a:rPr>
              <a:t> </a:t>
            </a:r>
            <a:endParaRPr lang="pl-PL" altLang="pl-PL" sz="2800" b="1" dirty="0" smtClean="0">
              <a:latin typeface="Arial" charset="0"/>
            </a:endParaRPr>
          </a:p>
          <a:p>
            <a:pPr algn="r" eaLnBrk="1" hangingPunct="1">
              <a:buFont typeface="Wingdings" pitchFamily="2" charset="2"/>
              <a:buNone/>
            </a:pPr>
            <a:r>
              <a:rPr lang="pl-PL" altLang="pl-PL" sz="2000" dirty="0" smtClean="0">
                <a:latin typeface="Arial" charset="0"/>
                <a:cs typeface="Arial" charset="0"/>
              </a:rPr>
              <a:t>SKUTECZNOŚĆ PLANOWANIA I REALIZOWANIA PROCESÓW EDUKACYJNYCH W SZKOLE</a:t>
            </a:r>
          </a:p>
          <a:p>
            <a:pPr algn="r" eaLnBrk="1" hangingPunct="1">
              <a:buFont typeface="Wingdings" pitchFamily="2" charset="2"/>
              <a:buNone/>
            </a:pPr>
            <a:endParaRPr lang="pl-PL" altLang="pl-PL" sz="2000" dirty="0" smtClean="0">
              <a:latin typeface="Arial" charset="0"/>
              <a:cs typeface="Arial" charset="0"/>
            </a:endParaRPr>
          </a:p>
          <a:p>
            <a:pPr algn="r" eaLnBrk="1" hangingPunct="1">
              <a:buFont typeface="Wingdings" pitchFamily="2" charset="2"/>
              <a:buNone/>
            </a:pPr>
            <a:r>
              <a:rPr lang="pl-PL" altLang="pl-PL" sz="2000" dirty="0" smtClean="0">
                <a:latin typeface="Arial" charset="0"/>
                <a:cs typeface="Arial" charset="0"/>
              </a:rPr>
              <a:t> </a:t>
            </a:r>
          </a:p>
          <a:p>
            <a:pPr algn="r" eaLnBrk="1" hangingPunct="1">
              <a:buFont typeface="Wingdings" pitchFamily="2" charset="2"/>
              <a:buNone/>
            </a:pPr>
            <a:r>
              <a:rPr lang="pl-PL" altLang="pl-PL" sz="2000" dirty="0" smtClean="0">
                <a:latin typeface="Arial" charset="0"/>
                <a:cs typeface="Arial" charset="0"/>
              </a:rPr>
              <a:t>DZIAŁANIA NAUCZYCIELI PODEJMOWANE W CELU MOTYWOWANIA UCZNIÓW DO NAUKI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3"/>
          <p:cNvSpPr>
            <a:spLocks noGrp="1" noChangeArrowheads="1"/>
          </p:cNvSpPr>
          <p:nvPr>
            <p:ph type="body" idx="4294967295"/>
          </p:nvPr>
        </p:nvSpPr>
        <p:spPr>
          <a:xfrm>
            <a:off x="1371600" y="2017713"/>
            <a:ext cx="7543800" cy="4114800"/>
          </a:xfrm>
        </p:spPr>
        <p:txBody>
          <a:bodyPr/>
          <a:lstStyle/>
          <a:p>
            <a:pPr marL="609600" indent="-609600" algn="just" eaLnBrk="1" hangingPunct="1">
              <a:buFont typeface="Tahoma" pitchFamily="34" charset="0"/>
              <a:buAutoNum type="arabicPeriod" startAt="5"/>
            </a:pPr>
            <a:r>
              <a:rPr lang="pl-PL" altLang="pl-PL" sz="2000" smtClean="0">
                <a:latin typeface="Arial" charset="0"/>
                <a:cs typeface="Arial" charset="0"/>
              </a:rPr>
              <a:t>Nauczyciele zauważają i doceniają pomoc koleżeńską wśród uczniów – odbywa się ona najczęściej na zajęciach wyrównawczych</a:t>
            </a:r>
          </a:p>
          <a:p>
            <a:pPr marL="609600" indent="-609600" algn="just" eaLnBrk="1" hangingPunct="1">
              <a:buFont typeface="Tahoma" pitchFamily="34" charset="0"/>
              <a:buAutoNum type="arabicPeriod" startAt="5"/>
            </a:pPr>
            <a:endParaRPr lang="pl-PL" altLang="pl-PL" sz="2000" smtClean="0">
              <a:latin typeface="Arial" charset="0"/>
              <a:cs typeface="Arial" charset="0"/>
            </a:endParaRPr>
          </a:p>
          <a:p>
            <a:pPr marL="609600" indent="-609600" algn="just" eaLnBrk="1" hangingPunct="1">
              <a:buFont typeface="Tahoma" pitchFamily="34" charset="0"/>
              <a:buAutoNum type="arabicPeriod" startAt="6"/>
            </a:pPr>
            <a:r>
              <a:rPr lang="pl-PL" altLang="pl-PL" sz="2000" smtClean="0">
                <a:latin typeface="Arial" charset="0"/>
                <a:cs typeface="Arial" charset="0"/>
              </a:rPr>
              <a:t>Nie przeprowadzono przez pedagoga pogadanki na temat konieczności dopilnowania dzieci podczas nauki i odrabiania zadań domowych</a:t>
            </a:r>
          </a:p>
        </p:txBody>
      </p:sp>
      <p:sp>
        <p:nvSpPr>
          <p:cNvPr id="5" name="Rectangle 2"/>
          <p:cNvSpPr txBox="1">
            <a:spLocks noChangeArrowheads="1"/>
          </p:cNvSpPr>
          <p:nvPr/>
        </p:nvSpPr>
        <p:spPr>
          <a:xfrm>
            <a:off x="1150938" y="1052513"/>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solidFill>
                  <a:srgbClr val="0070C0"/>
                </a:solidFill>
              </a:rPr>
              <a:t>WNIOSKI</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7" name="Rectangle 3"/>
          <p:cNvSpPr>
            <a:spLocks noGrp="1" noChangeArrowheads="1"/>
          </p:cNvSpPr>
          <p:nvPr>
            <p:ph type="body" idx="4294967295"/>
          </p:nvPr>
        </p:nvSpPr>
        <p:spPr>
          <a:xfrm>
            <a:off x="1371600" y="2017713"/>
            <a:ext cx="7772400" cy="4114800"/>
          </a:xfrm>
        </p:spPr>
        <p:txBody>
          <a:bodyPr/>
          <a:lstStyle/>
          <a:p>
            <a:pPr marL="457200" indent="-457200" eaLnBrk="1" hangingPunct="1">
              <a:buFont typeface="+mj-lt"/>
              <a:buAutoNum type="arabicPeriod" startAt="7"/>
              <a:defRPr/>
            </a:pPr>
            <a:r>
              <a:rPr lang="pl-PL" altLang="pl-PL" sz="2000" dirty="0" smtClean="0">
                <a:latin typeface="Arial" panose="020B0604020202020204" pitchFamily="34" charset="0"/>
                <a:cs typeface="Arial" panose="020B0604020202020204" pitchFamily="34" charset="0"/>
              </a:rPr>
              <a:t>Zwiększyła się liczba uczniów chcących odnieść sukces w szkole (z 36% na 50% )</a:t>
            </a:r>
          </a:p>
          <a:p>
            <a:pPr marL="0" indent="0" eaLnBrk="1" hangingPunct="1">
              <a:buFont typeface="Wingdings" pitchFamily="2" charset="2"/>
              <a:buNone/>
              <a:defRPr/>
            </a:pPr>
            <a:endParaRPr lang="pl-PL" altLang="pl-PL" sz="2000" dirty="0" smtClean="0">
              <a:latin typeface="Arial" panose="020B0604020202020204" pitchFamily="34" charset="0"/>
              <a:cs typeface="Arial" panose="020B0604020202020204" pitchFamily="34" charset="0"/>
            </a:endParaRPr>
          </a:p>
          <a:p>
            <a:pPr marL="457200" indent="-457200" eaLnBrk="1" hangingPunct="1">
              <a:buFont typeface="+mj-lt"/>
              <a:buAutoNum type="arabicPeriod" startAt="8"/>
              <a:defRPr/>
            </a:pPr>
            <a:r>
              <a:rPr lang="pl-PL" altLang="pl-PL" sz="2000" dirty="0" smtClean="0">
                <a:latin typeface="Arial" panose="020B0604020202020204" pitchFamily="34" charset="0"/>
                <a:cs typeface="Arial" panose="020B0604020202020204" pitchFamily="34" charset="0"/>
              </a:rPr>
              <a:t>Zwiększyła się liczba uczniów uczących się 1-2 godziny (z 21% na 36%) oraz zmniejszyła tych nie uczących się w ogóle (z 18% do 13%).</a:t>
            </a:r>
          </a:p>
        </p:txBody>
      </p:sp>
      <p:sp>
        <p:nvSpPr>
          <p:cNvPr id="5" name="Rectangle 2"/>
          <p:cNvSpPr txBox="1">
            <a:spLocks noChangeArrowheads="1"/>
          </p:cNvSpPr>
          <p:nvPr/>
        </p:nvSpPr>
        <p:spPr>
          <a:xfrm>
            <a:off x="1125538" y="10096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solidFill>
                  <a:srgbClr val="0070C0"/>
                </a:solidFill>
              </a:rPr>
              <a:t>WNIOSKI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2" descr="C:\Users\eladwik\Downloads\motivating-your-employees.jpg"/>
          <p:cNvPicPr>
            <a:picLocks noChangeAspect="1" noChangeArrowheads="1"/>
          </p:cNvPicPr>
          <p:nvPr/>
        </p:nvPicPr>
        <p:blipFill>
          <a:blip r:embed="rId2" cstate="print"/>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algn="ctr" eaLnBrk="1" hangingPunct="1"/>
            <a:r>
              <a:rPr lang="pl-PL" altLang="pl-PL" sz="4000" smtClean="0">
                <a:solidFill>
                  <a:srgbClr val="0070C0"/>
                </a:solidFill>
              </a:rPr>
              <a:t>DZIĘKUJEMY ZA UWAGĘ</a:t>
            </a:r>
          </a:p>
        </p:txBody>
      </p:sp>
      <p:sp>
        <p:nvSpPr>
          <p:cNvPr id="25603" name="Rectangle 4"/>
          <p:cNvSpPr>
            <a:spLocks noGrp="1" noChangeArrowheads="1"/>
          </p:cNvSpPr>
          <p:nvPr>
            <p:ph idx="1"/>
          </p:nvPr>
        </p:nvSpPr>
        <p:spPr/>
        <p:txBody>
          <a:bodyPr/>
          <a:lstStyle/>
          <a:p>
            <a:pPr eaLnBrk="1" hangingPunct="1">
              <a:buFont typeface="Wingdings" pitchFamily="2" charset="2"/>
              <a:buNone/>
              <a:defRPr/>
            </a:pPr>
            <a:endParaRPr lang="pl-PL" altLang="pl-PL" sz="2800" dirty="0" smtClean="0"/>
          </a:p>
          <a:p>
            <a:pPr eaLnBrk="1" hangingPunct="1">
              <a:buFont typeface="Wingdings" pitchFamily="2" charset="2"/>
              <a:buNone/>
              <a:defRPr/>
            </a:pPr>
            <a:endParaRPr lang="pl-PL" altLang="pl-PL" sz="2800" dirty="0" smtClean="0"/>
          </a:p>
          <a:p>
            <a:pPr eaLnBrk="1" hangingPunct="1">
              <a:buFont typeface="Wingdings" pitchFamily="2" charset="2"/>
              <a:buNone/>
              <a:defRPr/>
            </a:pPr>
            <a:endParaRPr lang="pl-PL" altLang="pl-PL" sz="2800" dirty="0" smtClean="0"/>
          </a:p>
          <a:p>
            <a:pPr eaLnBrk="1" hangingPunct="1">
              <a:buFont typeface="Wingdings" pitchFamily="2" charset="2"/>
              <a:buNone/>
              <a:defRPr/>
            </a:pPr>
            <a:endParaRPr lang="pl-PL" altLang="pl-PL" sz="2800" dirty="0" smtClean="0"/>
          </a:p>
          <a:p>
            <a:pPr eaLnBrk="1" hangingPunct="1">
              <a:buFont typeface="Wingdings" pitchFamily="2" charset="2"/>
              <a:buNone/>
              <a:defRPr/>
            </a:pPr>
            <a:endParaRPr lang="pl-PL" altLang="pl-PL" sz="2800" dirty="0" smtClean="0"/>
          </a:p>
          <a:p>
            <a:pPr marL="0" indent="0" eaLnBrk="1" hangingPunct="1">
              <a:buFont typeface="Wingdings" pitchFamily="2" charset="2"/>
              <a:buNone/>
              <a:defRPr/>
            </a:pPr>
            <a:endParaRPr lang="pl-PL" altLang="pl-PL" sz="2800" dirty="0"/>
          </a:p>
          <a:p>
            <a:pPr marL="0" indent="0" eaLnBrk="1" hangingPunct="1">
              <a:buFont typeface="Wingdings" pitchFamily="2" charset="2"/>
              <a:buNone/>
              <a:defRPr/>
            </a:pPr>
            <a:r>
              <a:rPr lang="pl-PL" altLang="pl-PL" sz="2800" dirty="0" smtClean="0"/>
              <a:t>Ania </a:t>
            </a:r>
            <a:r>
              <a:rPr lang="pl-PL" altLang="pl-PL" sz="2800" dirty="0" err="1" smtClean="0"/>
              <a:t>Wachocz-Lądwik</a:t>
            </a:r>
            <a:endParaRPr lang="pl-PL" altLang="pl-PL" sz="2800" dirty="0" smtClean="0"/>
          </a:p>
          <a:p>
            <a:pPr marL="0" indent="0" eaLnBrk="1" hangingPunct="1">
              <a:buFont typeface="Wingdings" pitchFamily="2" charset="2"/>
              <a:buNone/>
              <a:defRPr/>
            </a:pPr>
            <a:r>
              <a:rPr lang="pl-PL" altLang="pl-PL" sz="2800" dirty="0" smtClean="0"/>
              <a:t>Monika Ziółek</a:t>
            </a:r>
          </a:p>
          <a:p>
            <a:pPr eaLnBrk="1" hangingPunct="1">
              <a:defRPr/>
            </a:pPr>
            <a:endParaRPr lang="pl-PL" altLang="pl-PL" sz="2800" dirty="0" smtClean="0"/>
          </a:p>
        </p:txBody>
      </p:sp>
      <p:pic>
        <p:nvPicPr>
          <p:cNvPr id="25604" name="Picture 5" descr="C:\Users\Gabinet09\AppData\Local\Microsoft\Windows\INetCache\IE\3P2ST0HT\fotolia_59579821.jpg"/>
          <p:cNvPicPr>
            <a:picLocks noChangeAspect="1" noChangeArrowheads="1"/>
          </p:cNvPicPr>
          <p:nvPr/>
        </p:nvPicPr>
        <p:blipFill>
          <a:blip r:embed="rId2" cstate="print"/>
          <a:srcRect/>
          <a:stretch>
            <a:fillRect/>
          </a:stretch>
        </p:blipFill>
        <p:spPr bwMode="auto">
          <a:xfrm>
            <a:off x="1397000" y="1841500"/>
            <a:ext cx="6350000" cy="3175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algn="ctr" eaLnBrk="1" hangingPunct="1"/>
            <a:r>
              <a:rPr lang="pl-PL" altLang="pl-PL" sz="4000" smtClean="0">
                <a:cs typeface="Arial" charset="0"/>
              </a:rPr>
              <a:t>REKOMENDACJE</a:t>
            </a:r>
            <a:r>
              <a:rPr lang="pl-PL" altLang="pl-PL" sz="4000" smtClean="0"/>
              <a:t> Z POPRZEDNIEJ EWALUACJI</a:t>
            </a:r>
          </a:p>
        </p:txBody>
      </p:sp>
      <p:sp>
        <p:nvSpPr>
          <p:cNvPr id="98309" name="Rectangle 5"/>
          <p:cNvSpPr>
            <a:spLocks noGrp="1" noChangeArrowheads="1"/>
          </p:cNvSpPr>
          <p:nvPr>
            <p:ph type="body" idx="1"/>
          </p:nvPr>
        </p:nvSpPr>
        <p:spPr/>
        <p:txBody>
          <a:bodyPr/>
          <a:lstStyle/>
          <a:p>
            <a:pPr marL="457200" indent="-457200" algn="just" eaLnBrk="1" hangingPunct="1">
              <a:lnSpc>
                <a:spcPct val="90000"/>
              </a:lnSpc>
              <a:buFont typeface="+mj-lt"/>
              <a:buAutoNum type="arabicPeriod"/>
              <a:defRPr/>
            </a:pPr>
            <a:r>
              <a:rPr lang="pl-PL" altLang="pl-PL" sz="2000" dirty="0" smtClean="0">
                <a:latin typeface="Arial" charset="0"/>
                <a:cs typeface="Arial" charset="0"/>
              </a:rPr>
              <a:t>Konieczne jest, żeby każdy nauczyciel zrewidował swoje metody motywowania uczniów do pracy</a:t>
            </a:r>
          </a:p>
          <a:p>
            <a:pPr marL="0" indent="0" algn="just" eaLnBrk="1" hangingPunct="1">
              <a:lnSpc>
                <a:spcPct val="90000"/>
              </a:lnSpc>
              <a:buFont typeface="Wingdings" pitchFamily="2" charset="2"/>
              <a:buNone/>
              <a:defRPr/>
            </a:pPr>
            <a:endParaRPr lang="pl-PL" altLang="pl-PL" sz="2000" dirty="0" smtClean="0">
              <a:latin typeface="Arial" charset="0"/>
            </a:endParaRPr>
          </a:p>
          <a:p>
            <a:pPr marL="457200" indent="-457200" algn="just" eaLnBrk="1" hangingPunct="1">
              <a:lnSpc>
                <a:spcPct val="90000"/>
              </a:lnSpc>
              <a:buFont typeface="+mj-lt"/>
              <a:buAutoNum type="arabicPeriod" startAt="2"/>
              <a:defRPr/>
            </a:pPr>
            <a:r>
              <a:rPr lang="pl-PL" altLang="pl-PL" sz="2000" dirty="0" smtClean="0">
                <a:latin typeface="Arial" charset="0"/>
                <a:cs typeface="Arial" charset="0"/>
              </a:rPr>
              <a:t>Zachodzi konieczność przeprowadzenia zewnętrznego dobrego szkolenia z zakresu motywowania uczniów w gimnazju</a:t>
            </a:r>
            <a:r>
              <a:rPr lang="pl-PL" altLang="pl-PL" sz="2000" dirty="0" smtClean="0">
                <a:latin typeface="Arial" charset="0"/>
              </a:rPr>
              <a:t>m</a:t>
            </a:r>
          </a:p>
          <a:p>
            <a:pPr marL="0" indent="0" algn="just" eaLnBrk="1" hangingPunct="1">
              <a:lnSpc>
                <a:spcPct val="90000"/>
              </a:lnSpc>
              <a:buFont typeface="Wingdings" pitchFamily="2" charset="2"/>
              <a:buNone/>
              <a:defRPr/>
            </a:pPr>
            <a:endParaRPr lang="pl-PL" altLang="pl-PL" sz="2000" dirty="0" smtClean="0">
              <a:latin typeface="Arial" charset="0"/>
            </a:endParaRPr>
          </a:p>
          <a:p>
            <a:pPr marL="457200" indent="-457200" algn="just" eaLnBrk="1" hangingPunct="1">
              <a:lnSpc>
                <a:spcPct val="90000"/>
              </a:lnSpc>
              <a:buFont typeface="+mj-lt"/>
              <a:buAutoNum type="arabicPeriod" startAt="3"/>
              <a:defRPr/>
            </a:pPr>
            <a:r>
              <a:rPr lang="pl-PL" altLang="pl-PL" sz="2000" dirty="0" smtClean="0">
                <a:latin typeface="Arial" charset="0"/>
                <a:cs typeface="Arial" charset="0"/>
              </a:rPr>
              <a:t>Widzimy konieczność przeprowadzenia wśród uczniów</a:t>
            </a:r>
            <a:r>
              <a:rPr lang="pl-PL" altLang="pl-PL" sz="2000" dirty="0" smtClean="0">
                <a:latin typeface="Arial" charset="0"/>
              </a:rPr>
              <a:t> lekcji wychowawczej na temat </a:t>
            </a:r>
            <a:r>
              <a:rPr lang="pl-PL" altLang="pl-PL" sz="2000" dirty="0" smtClean="0">
                <a:latin typeface="Arial" charset="0"/>
                <a:cs typeface="Arial" charset="0"/>
              </a:rPr>
              <a:t>jaki jest dla nich idealny nauczyciel i przez kogo chcieliby być uczeni</a:t>
            </a:r>
            <a:r>
              <a:rPr lang="pl-PL" altLang="pl-PL" sz="2000" dirty="0" smtClean="0">
                <a:latin typeface="Arial" charset="0"/>
              </a:rPr>
              <a:t>.</a:t>
            </a:r>
          </a:p>
          <a:p>
            <a:pPr marL="0" indent="0" algn="just" eaLnBrk="1" hangingPunct="1">
              <a:lnSpc>
                <a:spcPct val="90000"/>
              </a:lnSpc>
              <a:buFont typeface="Wingdings" pitchFamily="2" charset="2"/>
              <a:buNone/>
              <a:defRPr/>
            </a:pPr>
            <a:endParaRPr lang="pl-PL" altLang="pl-PL" sz="2000" dirty="0" smtClean="0">
              <a:latin typeface="Arial" charset="0"/>
            </a:endParaRPr>
          </a:p>
          <a:p>
            <a:pPr marL="457200" indent="-457200" algn="just" eaLnBrk="1" hangingPunct="1">
              <a:lnSpc>
                <a:spcPct val="90000"/>
              </a:lnSpc>
              <a:buFont typeface="+mj-lt"/>
              <a:buAutoNum type="arabicPeriod" startAt="4"/>
              <a:defRPr/>
            </a:pPr>
            <a:r>
              <a:rPr lang="pl-PL" altLang="pl-PL" sz="2000" dirty="0" smtClean="0">
                <a:latin typeface="Arial" charset="0"/>
                <a:cs typeface="Arial" charset="0"/>
              </a:rPr>
              <a:t>Każdy nauczyciel uczący w danej klasie powinien się przedstawić rodzicom na pierwszym zebraniu i opowiedzieć krótko, jakie są jego oczekiwania wobec uczniów</a:t>
            </a:r>
            <a:r>
              <a:rPr lang="pl-PL" altLang="pl-PL" sz="2000" dirty="0" smtClean="0">
                <a:latin typeface="Arial" charset="0"/>
              </a:rPr>
              <a:t>.</a:t>
            </a:r>
          </a:p>
          <a:p>
            <a:pPr marL="609600" indent="-609600" algn="just" eaLnBrk="1" hangingPunct="1">
              <a:lnSpc>
                <a:spcPct val="90000"/>
              </a:lnSpc>
              <a:buFont typeface="Wingdings" pitchFamily="2" charset="2"/>
              <a:buNone/>
              <a:defRPr/>
            </a:pPr>
            <a:endParaRPr lang="pl-PL" altLang="pl-PL" sz="2000" dirty="0" smtClean="0">
              <a:latin typeface="Arial"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9" name="Rectangle 3"/>
          <p:cNvSpPr>
            <a:spLocks noGrp="1" noChangeArrowheads="1"/>
          </p:cNvSpPr>
          <p:nvPr>
            <p:ph type="body" idx="4294967295"/>
          </p:nvPr>
        </p:nvSpPr>
        <p:spPr>
          <a:xfrm>
            <a:off x="1219200" y="2057400"/>
            <a:ext cx="7620000" cy="4114800"/>
          </a:xfrm>
        </p:spPr>
        <p:txBody>
          <a:bodyPr/>
          <a:lstStyle/>
          <a:p>
            <a:pPr marL="457200" indent="-457200" algn="just" eaLnBrk="1" hangingPunct="1">
              <a:buFont typeface="+mj-lt"/>
              <a:buAutoNum type="arabicPeriod" startAt="5"/>
              <a:defRPr/>
            </a:pPr>
            <a:r>
              <a:rPr lang="pl-PL" altLang="pl-PL" sz="2000" dirty="0" smtClean="0">
                <a:latin typeface="Arial" panose="020B0604020202020204" pitchFamily="34" charset="0"/>
                <a:cs typeface="Arial" panose="020B0604020202020204" pitchFamily="34" charset="0"/>
              </a:rPr>
              <a:t>Niezbędna jest w pierwszych klasach rozmowa rodziców z pedagogiem szkoły na pierwszym zebraniu o konieczności dopilnowania dzieci podczas nauki i odrabiania zadań domowych</a:t>
            </a:r>
          </a:p>
          <a:p>
            <a:pPr marL="0" indent="0" algn="just" eaLnBrk="1" hangingPunct="1">
              <a:buFont typeface="Wingdings" pitchFamily="2" charset="2"/>
              <a:buNone/>
              <a:defRPr/>
            </a:pPr>
            <a:endParaRPr lang="pl-PL" altLang="pl-PL" sz="2000" dirty="0" smtClean="0">
              <a:latin typeface="Arial" panose="020B0604020202020204" pitchFamily="34" charset="0"/>
              <a:cs typeface="Arial" panose="020B0604020202020204" pitchFamily="34" charset="0"/>
            </a:endParaRPr>
          </a:p>
          <a:p>
            <a:pPr marL="457200" indent="-457200" algn="just" eaLnBrk="1" hangingPunct="1">
              <a:lnSpc>
                <a:spcPct val="90000"/>
              </a:lnSpc>
              <a:buFont typeface="+mj-lt"/>
              <a:buAutoNum type="arabicPeriod" startAt="6"/>
              <a:defRPr/>
            </a:pPr>
            <a:r>
              <a:rPr lang="pl-PL" altLang="pl-PL" sz="2000" dirty="0" smtClean="0">
                <a:latin typeface="Arial" charset="0"/>
                <a:cs typeface="Arial" charset="0"/>
              </a:rPr>
              <a:t>Należy doceniać i zauważać pomoc koleżeńską wśród uczniów – spróbować przeznaczyć 1 zajęcia wyrównawcze na pomoc koleżeńską</a:t>
            </a:r>
            <a:endParaRPr lang="pl-PL" altLang="pl-PL" sz="2000" dirty="0" smtClean="0">
              <a:latin typeface="Arial" charset="0"/>
            </a:endParaRPr>
          </a:p>
          <a:p>
            <a:pPr marL="0" indent="0" algn="just" eaLnBrk="1" hangingPunct="1">
              <a:lnSpc>
                <a:spcPct val="90000"/>
              </a:lnSpc>
              <a:buFont typeface="Wingdings" pitchFamily="2" charset="2"/>
              <a:buNone/>
              <a:defRPr/>
            </a:pPr>
            <a:endParaRPr lang="pl-PL" altLang="pl-PL" sz="2000" dirty="0" smtClean="0"/>
          </a:p>
          <a:p>
            <a:pPr marL="457200" indent="-457200" algn="just" eaLnBrk="1" hangingPunct="1">
              <a:lnSpc>
                <a:spcPct val="90000"/>
              </a:lnSpc>
              <a:buFont typeface="+mj-lt"/>
              <a:buAutoNum type="arabicPeriod" startAt="7"/>
              <a:defRPr/>
            </a:pPr>
            <a:r>
              <a:rPr lang="pl-PL" altLang="pl-PL" sz="2000" dirty="0" smtClean="0">
                <a:latin typeface="Arial" charset="0"/>
                <a:cs typeface="Arial" charset="0"/>
              </a:rPr>
              <a:t>Istnieje potrzeba zorganizowania szkolenia na temat wypalenia zawodowego nauczycieli</a:t>
            </a:r>
            <a:endParaRPr lang="pl-PL" altLang="pl-PL" sz="2000" dirty="0" smtClean="0">
              <a:latin typeface="Arial" charset="0"/>
            </a:endParaRPr>
          </a:p>
          <a:p>
            <a:pPr marL="0" indent="0" algn="just" eaLnBrk="1" hangingPunct="1">
              <a:lnSpc>
                <a:spcPct val="90000"/>
              </a:lnSpc>
              <a:buFont typeface="Wingdings" pitchFamily="2" charset="2"/>
              <a:buNone/>
              <a:defRPr/>
            </a:pPr>
            <a:endParaRPr lang="pl-PL" altLang="pl-PL" sz="2000" dirty="0" smtClean="0"/>
          </a:p>
          <a:p>
            <a:pPr marL="457200" indent="-457200" algn="just" eaLnBrk="1" hangingPunct="1">
              <a:lnSpc>
                <a:spcPct val="90000"/>
              </a:lnSpc>
              <a:buFont typeface="+mj-lt"/>
              <a:buAutoNum type="arabicPeriod" startAt="8"/>
              <a:defRPr/>
            </a:pPr>
            <a:r>
              <a:rPr lang="pl-PL" altLang="pl-PL" sz="2000" dirty="0" smtClean="0">
                <a:latin typeface="Arial" charset="0"/>
                <a:cs typeface="Arial" charset="0"/>
              </a:rPr>
              <a:t>Wychowawcy powinni zachęcać rodziców, żeby docierali do nauczycieli i rozmawiali o ocenach dostatecznych i dobrych</a:t>
            </a:r>
            <a:r>
              <a:rPr lang="pl-PL" altLang="pl-PL" sz="2000" dirty="0" smtClean="0">
                <a:latin typeface="Arial" charset="0"/>
              </a:rPr>
              <a:t>.</a:t>
            </a:r>
            <a:endParaRPr lang="pl-PL" altLang="pl-PL" sz="2000" dirty="0" smtClean="0"/>
          </a:p>
          <a:p>
            <a:pPr algn="just" eaLnBrk="1" hangingPunct="1">
              <a:buFont typeface="Wingdings" pitchFamily="2" charset="2"/>
              <a:buNone/>
              <a:defRPr/>
            </a:pPr>
            <a:endParaRPr lang="pl-PL" altLang="pl-PL" sz="2000" dirty="0" smtClean="0">
              <a:latin typeface="Arial" panose="020B0604020202020204" pitchFamily="34" charset="0"/>
              <a:cs typeface="Arial" panose="020B0604020202020204" pitchFamily="34" charset="0"/>
            </a:endParaRPr>
          </a:p>
        </p:txBody>
      </p:sp>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REKOMENDACJE</a:t>
            </a:r>
            <a:r>
              <a:rPr lang="pl-PL" altLang="pl-PL" sz="4000" kern="0" dirty="0" smtClean="0"/>
              <a:t> Z POPRZEDNIEJ EWALUACJI</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170" name="Picture 5" descr="C:\Users\eladwik\Downloads\mindset.jpg"/>
          <p:cNvPicPr>
            <a:picLocks noChangeAspect="1" noChangeArrowheads="1"/>
          </p:cNvPicPr>
          <p:nvPr/>
        </p:nvPicPr>
        <p:blipFill>
          <a:blip r:embed="rId2" cstate="print"/>
          <a:srcRect/>
          <a:stretch>
            <a:fillRect/>
          </a:stretch>
        </p:blipFill>
        <p:spPr bwMode="auto">
          <a:xfrm>
            <a:off x="76200" y="981075"/>
            <a:ext cx="8718550" cy="5821363"/>
          </a:xfrm>
          <a:prstGeom prst="rect">
            <a:avLst/>
          </a:prstGeom>
          <a:noFill/>
          <a:ln w="9525">
            <a:noFill/>
            <a:miter lim="800000"/>
            <a:headEnd/>
            <a:tailEnd/>
          </a:ln>
        </p:spPr>
      </p:pic>
      <p:sp>
        <p:nvSpPr>
          <p:cNvPr id="7171" name="Rectangle 2"/>
          <p:cNvSpPr>
            <a:spLocks noGrp="1" noChangeArrowheads="1"/>
          </p:cNvSpPr>
          <p:nvPr>
            <p:ph type="title"/>
          </p:nvPr>
        </p:nvSpPr>
        <p:spPr>
          <a:xfrm>
            <a:off x="755650" y="198438"/>
            <a:ext cx="7793038" cy="1143000"/>
          </a:xfrm>
        </p:spPr>
        <p:txBody>
          <a:bodyPr/>
          <a:lstStyle/>
          <a:p>
            <a:pPr algn="ctr" eaLnBrk="1" hangingPunct="1"/>
            <a:r>
              <a:rPr lang="pl-PL" altLang="pl-PL" sz="4000" smtClean="0"/>
              <a:t>WYNIKI POEWALUACYJNE</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94" name="Object 3"/>
          <p:cNvGraphicFramePr>
            <a:graphicFrameLocks noChangeAspect="1"/>
          </p:cNvGraphicFramePr>
          <p:nvPr>
            <p:ph type="chart" idx="4294967295"/>
          </p:nvPr>
        </p:nvGraphicFramePr>
        <p:xfrm>
          <a:off x="103188" y="1916113"/>
          <a:ext cx="9040812" cy="4787900"/>
        </p:xfrm>
        <a:graphic>
          <a:graphicData uri="http://schemas.openxmlformats.org/presentationml/2006/ole">
            <p:oleObj spid="_x0000_s8194" name="Wykres" r:id="rId3" imgW="7772705" imgH="4115105" progId="MSGraph.Chart.8">
              <p:embed followColorScheme="full"/>
            </p:oleObj>
          </a:graphicData>
        </a:graphic>
      </p:graphicFrame>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cs typeface="Arial" charset="0"/>
              </a:rPr>
              <a:t>UCZNIOWIE KLAS 1-3</a:t>
            </a:r>
            <a:endParaRPr lang="pl-PL" altLang="pl-PL" sz="4000" kern="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218" name="Object 7"/>
          <p:cNvGraphicFramePr>
            <a:graphicFrameLocks noChangeAspect="1"/>
          </p:cNvGraphicFramePr>
          <p:nvPr>
            <p:ph type="chart" idx="4294967295"/>
          </p:nvPr>
        </p:nvGraphicFramePr>
        <p:xfrm>
          <a:off x="107950" y="1844675"/>
          <a:ext cx="8943975" cy="4851400"/>
        </p:xfrm>
        <a:graphic>
          <a:graphicData uri="http://schemas.openxmlformats.org/presentationml/2006/ole">
            <p:oleObj spid="_x0000_s9218" name="Wykres" r:id="rId3" imgW="9534754" imgH="5172456" progId="Excel.Chart.8">
              <p:embed/>
            </p:oleObj>
          </a:graphicData>
        </a:graphic>
      </p:graphicFrame>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cs typeface="Arial" charset="0"/>
              </a:rPr>
              <a:t>UCZNIOWIE KLAS 1-3</a:t>
            </a:r>
            <a:endParaRPr lang="pl-PL" altLang="pl-PL" sz="4000" kern="0"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242" name="Object 3"/>
          <p:cNvGraphicFramePr>
            <a:graphicFrameLocks noChangeAspect="1"/>
          </p:cNvGraphicFramePr>
          <p:nvPr>
            <p:ph type="chart" idx="4294967295"/>
          </p:nvPr>
        </p:nvGraphicFramePr>
        <p:xfrm>
          <a:off x="107950" y="1901825"/>
          <a:ext cx="8836025" cy="4794250"/>
        </p:xfrm>
        <a:graphic>
          <a:graphicData uri="http://schemas.openxmlformats.org/presentationml/2006/ole">
            <p:oleObj spid="_x0000_s10242" name="Wykres" r:id="rId3" imgW="9534754" imgH="5172456" progId="Excel.Chart.8">
              <p:embed/>
            </p:oleObj>
          </a:graphicData>
        </a:graphic>
      </p:graphicFrame>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cs typeface="Arial" charset="0"/>
              </a:rPr>
              <a:t>UCZNIOWIE KLAS 1-3</a:t>
            </a:r>
            <a:endParaRPr lang="pl-PL" altLang="pl-PL" sz="4000" kern="0" dirty="0" smtClean="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266" name="Object 3"/>
          <p:cNvGraphicFramePr>
            <a:graphicFrameLocks noChangeAspect="1"/>
          </p:cNvGraphicFramePr>
          <p:nvPr>
            <p:ph type="chart" idx="4294967295"/>
          </p:nvPr>
        </p:nvGraphicFramePr>
        <p:xfrm>
          <a:off x="107950" y="1911350"/>
          <a:ext cx="8928100" cy="4843463"/>
        </p:xfrm>
        <a:graphic>
          <a:graphicData uri="http://schemas.openxmlformats.org/presentationml/2006/ole">
            <p:oleObj spid="_x0000_s11266" name="Wykres" r:id="rId3" imgW="9534754" imgH="5172456" progId="Excel.Chart.8">
              <p:embed/>
            </p:oleObj>
          </a:graphicData>
        </a:graphic>
      </p:graphicFrame>
      <p:sp>
        <p:nvSpPr>
          <p:cNvPr id="5" name="Rectangle 2"/>
          <p:cNvSpPr txBox="1">
            <a:spLocks noChangeArrowheads="1"/>
          </p:cNvSpPr>
          <p:nvPr/>
        </p:nvSpPr>
        <p:spPr>
          <a:xfrm>
            <a:off x="1150938" y="476250"/>
            <a:ext cx="7793037" cy="1143000"/>
          </a:xfrm>
          <a:prstGeom prst="rect">
            <a:avLst/>
          </a:prstGeom>
        </p:spPr>
        <p:txBody>
          <a:bodyPr/>
          <a:lstStyle>
            <a:lvl1pPr algn="l" rtl="0" fontAlgn="base">
              <a:spcBef>
                <a:spcPct val="0"/>
              </a:spcBef>
              <a:spcAft>
                <a:spcPct val="0"/>
              </a:spcAft>
              <a:defRPr sz="4400">
                <a:solidFill>
                  <a:schemeClr val="tx2"/>
                </a:solidFill>
                <a:latin typeface="+mj-lt"/>
                <a:ea typeface="+mj-ea"/>
                <a:cs typeface="+mj-cs"/>
              </a:defRPr>
            </a:lvl1pPr>
            <a:lvl2pPr algn="l" rtl="0" fontAlgn="base">
              <a:spcBef>
                <a:spcPct val="0"/>
              </a:spcBef>
              <a:spcAft>
                <a:spcPct val="0"/>
              </a:spcAft>
              <a:defRPr sz="4400">
                <a:solidFill>
                  <a:schemeClr val="tx2"/>
                </a:solidFill>
                <a:latin typeface="Tahoma" pitchFamily="34" charset="0"/>
              </a:defRPr>
            </a:lvl2pPr>
            <a:lvl3pPr algn="l" rtl="0" fontAlgn="base">
              <a:spcBef>
                <a:spcPct val="0"/>
              </a:spcBef>
              <a:spcAft>
                <a:spcPct val="0"/>
              </a:spcAft>
              <a:defRPr sz="4400">
                <a:solidFill>
                  <a:schemeClr val="tx2"/>
                </a:solidFill>
                <a:latin typeface="Tahoma" pitchFamily="34" charset="0"/>
              </a:defRPr>
            </a:lvl3pPr>
            <a:lvl4pPr algn="l" rtl="0" fontAlgn="base">
              <a:spcBef>
                <a:spcPct val="0"/>
              </a:spcBef>
              <a:spcAft>
                <a:spcPct val="0"/>
              </a:spcAft>
              <a:defRPr sz="4400">
                <a:solidFill>
                  <a:schemeClr val="tx2"/>
                </a:solidFill>
                <a:latin typeface="Tahoma" pitchFamily="34" charset="0"/>
              </a:defRPr>
            </a:lvl4pPr>
            <a:lvl5pPr algn="l" rtl="0" fontAlgn="base">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a:lstStyle>
          <a:p>
            <a:pPr algn="ctr">
              <a:defRPr/>
            </a:pPr>
            <a:r>
              <a:rPr lang="pl-PL" altLang="pl-PL" sz="4000" kern="0" dirty="0" smtClean="0">
                <a:cs typeface="Arial" charset="0"/>
              </a:rPr>
              <a:t>ANKIETY</a:t>
            </a:r>
          </a:p>
          <a:p>
            <a:pPr algn="ctr">
              <a:defRPr/>
            </a:pPr>
            <a:r>
              <a:rPr lang="pl-PL" altLang="pl-PL" sz="4000" kern="0" dirty="0" smtClean="0">
                <a:cs typeface="Arial" charset="0"/>
              </a:rPr>
              <a:t>UCZNIOWIE KLAS 1-3</a:t>
            </a:r>
            <a:endParaRPr lang="pl-PL" altLang="pl-PL" sz="4000" kern="0" dirty="0" smtClean="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Mieszany">
  <a:themeElements>
    <a:clrScheme name="Mieszany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Mieszany">
      <a:majorFont>
        <a:latin typeface="Tahoma"/>
        <a:ea typeface=""/>
        <a:cs typeface=""/>
      </a:majorFont>
      <a:minorFont>
        <a:latin typeface="Tahoma"/>
        <a:ea typeface=""/>
        <a:cs typeface=""/>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pl-PL"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altLang="pl-PL"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Mieszany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Mieszany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Mieszany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Mieszany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Mieszany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Mieszany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Mieszany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Designs\Mieszany.pot</Template>
  <TotalTime>300</TotalTime>
  <Words>996</Words>
  <Application>Microsoft Office PowerPoint</Application>
  <PresentationFormat>Pokaz na ekranie (4:3)</PresentationFormat>
  <Paragraphs>111</Paragraphs>
  <Slides>23</Slides>
  <Notes>0</Notes>
  <HiddenSlides>0</HiddenSlides>
  <MMClips>0</MMClips>
  <ScaleCrop>false</ScaleCrop>
  <HeadingPairs>
    <vt:vector size="8" baseType="variant">
      <vt:variant>
        <vt:lpstr>Używane czcionki</vt:lpstr>
      </vt:variant>
      <vt:variant>
        <vt:i4>5</vt:i4>
      </vt:variant>
      <vt:variant>
        <vt:lpstr>Motyw</vt:lpstr>
      </vt:variant>
      <vt:variant>
        <vt:i4>1</vt:i4>
      </vt:variant>
      <vt:variant>
        <vt:lpstr>Osadzone serwery OLE</vt:lpstr>
      </vt:variant>
      <vt:variant>
        <vt:i4>2</vt:i4>
      </vt:variant>
      <vt:variant>
        <vt:lpstr>Tytuły slajdów</vt:lpstr>
      </vt:variant>
      <vt:variant>
        <vt:i4>23</vt:i4>
      </vt:variant>
    </vt:vector>
  </HeadingPairs>
  <TitlesOfParts>
    <vt:vector size="31" baseType="lpstr">
      <vt:lpstr>Tahoma</vt:lpstr>
      <vt:lpstr>Arial</vt:lpstr>
      <vt:lpstr>Wingdings</vt:lpstr>
      <vt:lpstr>Calibri</vt:lpstr>
      <vt:lpstr>Times New Roman</vt:lpstr>
      <vt:lpstr>Mieszany</vt:lpstr>
      <vt:lpstr>Wykres programu Microsoft Graph 2000</vt:lpstr>
      <vt:lpstr>Wykres programu Microsoft Excel</vt:lpstr>
      <vt:lpstr>EWALUACJA WEWNĘTRZNA</vt:lpstr>
      <vt:lpstr>OBSZAR</vt:lpstr>
      <vt:lpstr>REKOMENDACJE Z POPRZEDNIEJ EWALUACJI</vt:lpstr>
      <vt:lpstr>Slajd 4</vt:lpstr>
      <vt:lpstr>WYNIKI POEWALUACYJNE</vt:lpstr>
      <vt:lpstr>Slajd 6</vt:lpstr>
      <vt:lpstr>Slajd 7</vt:lpstr>
      <vt:lpstr>Slajd 8</vt:lpstr>
      <vt:lpstr>Slajd 9</vt:lpstr>
      <vt:lpstr>Wyniki ankiet - porównanie</vt:lpstr>
      <vt:lpstr>Negatywne cechy nauczycieli</vt:lpstr>
      <vt:lpstr>Czy stosują Państwo skuteczne techniki motywujące do aktywności i nauki ?</vt:lpstr>
      <vt:lpstr>Czy podjęli Państwo starania o ucznia średniego ?</vt:lpstr>
      <vt:lpstr>Slajd 14</vt:lpstr>
      <vt:lpstr>Czy wspierają Państwo pomoc uczniowską?</vt:lpstr>
      <vt:lpstr>Czy zauważają Państwo postęp w samodzielnej pracy ucznia?</vt:lpstr>
      <vt:lpstr>Slajd 17</vt:lpstr>
      <vt:lpstr>WNIOSKI</vt:lpstr>
      <vt:lpstr>Slajd 19</vt:lpstr>
      <vt:lpstr>Slajd 20</vt:lpstr>
      <vt:lpstr>Slajd 21</vt:lpstr>
      <vt:lpstr>Slajd 22</vt:lpstr>
      <vt:lpstr>DZIĘKUJEMY ZA UWAGĘ</vt:lpstr>
    </vt:vector>
  </TitlesOfParts>
  <Company>W</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EWALUACJA WEWNĘTRZNA</dc:title>
  <dc:creator>A</dc:creator>
  <cp:lastModifiedBy>User</cp:lastModifiedBy>
  <cp:revision>103</cp:revision>
  <cp:lastPrinted>1601-01-01T00:00:00Z</cp:lastPrinted>
  <dcterms:created xsi:type="dcterms:W3CDTF">2015-05-24T11:46:27Z</dcterms:created>
  <dcterms:modified xsi:type="dcterms:W3CDTF">2016-06-21T13:06:05Z</dcterms:modified>
</cp:coreProperties>
</file>