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792913" cy="992505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aharlika" panose="020B0604020202020204" charset="-18"/>
      <p:regular r:id="rId16"/>
    </p:embeddedFont>
    <p:embeddedFont>
      <p:font typeface="Poppins" panose="020B0604020202020204" charset="-18"/>
      <p:regular r:id="rId17"/>
    </p:embeddedFont>
    <p:embeddedFont>
      <p:font typeface="Open Sans Extra Bold" panose="020B0604020202020204" charset="0"/>
      <p:regular r:id="rId18"/>
    </p:embeddedFont>
    <p:embeddedFont>
      <p:font typeface="Kural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7502" y="5590237"/>
            <a:ext cx="14099416" cy="1409941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1627" y="1727061"/>
            <a:ext cx="15391534" cy="335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98"/>
              </a:lnSpc>
              <a:spcBef>
                <a:spcPct val="0"/>
              </a:spcBef>
            </a:pPr>
            <a:r>
              <a:rPr lang="en-US" sz="9356">
                <a:solidFill>
                  <a:srgbClr val="051D40"/>
                </a:solidFill>
                <a:latin typeface="Maharlika"/>
                <a:ea typeface="Maharlika"/>
                <a:cs typeface="Maharlika"/>
                <a:sym typeface="Maharlika"/>
              </a:rPr>
              <a:t>STANDARDY OCHRONY MAŁOLETNICH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420234" y="-1717598"/>
            <a:ext cx="3735531" cy="373553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47857" y="-643475"/>
            <a:ext cx="1286950" cy="12869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929195" y="8389571"/>
            <a:ext cx="3735531" cy="373553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189821" y="5245775"/>
            <a:ext cx="2672354" cy="2359275"/>
          </a:xfrm>
          <a:custGeom>
            <a:avLst/>
            <a:gdLst/>
            <a:ahLst/>
            <a:cxnLst/>
            <a:rect l="l" t="t" r="r" b="b"/>
            <a:pathLst>
              <a:path w="2672354" h="2359275">
                <a:moveTo>
                  <a:pt x="0" y="0"/>
                </a:moveTo>
                <a:lnTo>
                  <a:pt x="2672354" y="0"/>
                </a:lnTo>
                <a:lnTo>
                  <a:pt x="2672354" y="2359275"/>
                </a:lnTo>
                <a:lnTo>
                  <a:pt x="0" y="235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8661" y="7746362"/>
            <a:ext cx="9341376" cy="1191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5"/>
              </a:lnSpc>
            </a:pPr>
            <a:r>
              <a:rPr lang="en-US" sz="3353" spc="-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Szkoła Podstawowa nr 2 im. Jana Pawła II</a:t>
            </a:r>
          </a:p>
          <a:p>
            <a:pPr algn="ctr">
              <a:lnSpc>
                <a:spcPts val="4695"/>
              </a:lnSpc>
              <a:spcBef>
                <a:spcPct val="0"/>
              </a:spcBef>
            </a:pPr>
            <a:r>
              <a:rPr lang="en-US" sz="3353" spc="-6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Sulechowie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76544" y="-253569"/>
            <a:ext cx="3425559" cy="10917809"/>
            <a:chOff x="0" y="0"/>
            <a:chExt cx="902205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2205" cy="2875472"/>
            </a:xfrm>
            <a:custGeom>
              <a:avLst/>
              <a:gdLst/>
              <a:ahLst/>
              <a:cxnLst/>
              <a:rect l="l" t="t" r="r" b="b"/>
              <a:pathLst>
                <a:path w="902205" h="2875472">
                  <a:moveTo>
                    <a:pt x="0" y="0"/>
                  </a:moveTo>
                  <a:lnTo>
                    <a:pt x="902205" y="0"/>
                  </a:lnTo>
                  <a:lnTo>
                    <a:pt x="902205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02205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67766" y="-1614217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999902" y="3057551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973652" y="5234133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973652" y="7697055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-5400000">
            <a:off x="8074440" y="-4964115"/>
            <a:ext cx="1867766" cy="12303093"/>
            <a:chOff x="0" y="0"/>
            <a:chExt cx="491922" cy="32403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1922" cy="3240321"/>
            </a:xfrm>
            <a:custGeom>
              <a:avLst/>
              <a:gdLst/>
              <a:ahLst/>
              <a:cxnLst/>
              <a:rect l="l" t="t" r="r" b="b"/>
              <a:pathLst>
                <a:path w="491922" h="3240321">
                  <a:moveTo>
                    <a:pt x="0" y="0"/>
                  </a:moveTo>
                  <a:lnTo>
                    <a:pt x="491922" y="0"/>
                  </a:lnTo>
                  <a:lnTo>
                    <a:pt x="491922" y="3240321"/>
                  </a:lnTo>
                  <a:lnTo>
                    <a:pt x="0" y="3240321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91922" cy="32784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101206" y="594658"/>
            <a:ext cx="10917809" cy="106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ROLA RODZICÓW: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2074513" y="8796474"/>
            <a:ext cx="3735531" cy="373553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661018" y="2962078"/>
            <a:ext cx="13798185" cy="7597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Państwa aktywne uczestnictwo i zaangażowanie w życie szkolne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Państwa dzieci odgrywa kluczową rolę w naszych wspólnych</a:t>
            </a:r>
          </a:p>
          <a:p>
            <a:pPr algn="l">
              <a:lnSpc>
                <a:spcPts val="3779"/>
              </a:lnSpc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wysiłkach na rzecz ochrony dzieci.</a:t>
            </a:r>
          </a:p>
          <a:p>
            <a:pPr algn="l">
              <a:lnSpc>
                <a:spcPts val="3779"/>
              </a:lnSpc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</a:t>
            </a:r>
          </a:p>
          <a:p>
            <a:pPr algn="l">
              <a:lnSpc>
                <a:spcPts val="3779"/>
              </a:lnSpc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Bycie świadomym i zaangażowanym rodzicem pomaga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budowaniu silnej wspólnoty szkolnej, która wspólnie pracuje na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rzecz zapewnienia bezpiecznego środowiska dla wszystkich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uczniów.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Regularna i otwarta komunikacja między szkołą a rodzicami jest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niezbędna. Informowanie nas o wszelkich obawach lub problemach,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które Państwa dzieci mogą napotykać, pozwala nam szybko reagować i zapewniać odpowiednie wsparcie.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0089" y="4670088"/>
            <a:ext cx="15868848" cy="4453233"/>
            <a:chOff x="0" y="0"/>
            <a:chExt cx="4443630" cy="1247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43630" cy="1247004"/>
            </a:xfrm>
            <a:custGeom>
              <a:avLst/>
              <a:gdLst/>
              <a:ahLst/>
              <a:cxnLst/>
              <a:rect l="l" t="t" r="r" b="b"/>
              <a:pathLst>
                <a:path w="4443630" h="1247004">
                  <a:moveTo>
                    <a:pt x="0" y="0"/>
                  </a:moveTo>
                  <a:lnTo>
                    <a:pt x="4443630" y="0"/>
                  </a:lnTo>
                  <a:lnTo>
                    <a:pt x="4443630" y="1247004"/>
                  </a:lnTo>
                  <a:lnTo>
                    <a:pt x="0" y="1247004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443630" cy="131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DFDFD"/>
                  </a:solidFill>
                  <a:latin typeface="Kurale"/>
                  <a:ea typeface="Kurale"/>
                  <a:cs typeface="Kurale"/>
                  <a:sym typeface="Kurale"/>
                </a:rPr>
                <a:t>CEL STANDARDÓW:</a:t>
              </a:r>
            </a:p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DFDFD"/>
                  </a:solidFill>
                  <a:latin typeface="Kurale"/>
                  <a:ea typeface="Kurale"/>
                  <a:cs typeface="Kurale"/>
                  <a:sym typeface="Kurale"/>
                </a:rPr>
                <a:t>Zapewnienie bezpieczeństwa i dobrostanu dzieci w środowisku szkolnym.</a:t>
              </a:r>
            </a:p>
            <a:p>
              <a:pPr algn="l">
                <a:lnSpc>
                  <a:spcPts val="5599"/>
                </a:lnSpc>
              </a:pPr>
              <a:endParaRPr lang="en-US" sz="3999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endParaRPr>
            </a:p>
            <a:p>
              <a:pPr algn="l">
                <a:lnSpc>
                  <a:spcPts val="5599"/>
                </a:lnSpc>
              </a:pPr>
              <a:r>
                <a:rPr lang="en-US" sz="3999">
                  <a:solidFill>
                    <a:srgbClr val="FDFDFD"/>
                  </a:solidFill>
                  <a:latin typeface="Kurale"/>
                  <a:ea typeface="Kurale"/>
                  <a:cs typeface="Kurale"/>
                  <a:sym typeface="Kurale"/>
                </a:rPr>
                <a:t>PODSTAWA PRAWNA:</a:t>
              </a:r>
            </a:p>
            <a:p>
              <a:pPr marL="0" lvl="0" indent="0" algn="l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DFDFD"/>
                  </a:solidFill>
                  <a:latin typeface="Kurale"/>
                  <a:ea typeface="Kurale"/>
                  <a:cs typeface="Kurale"/>
                  <a:sym typeface="Kurale"/>
                </a:rPr>
                <a:t>Ustawa z 28 lipca 2023 r. zmieniająca Kodeks rodzinny i opiekuńczy.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0089" y="1540823"/>
            <a:ext cx="15868848" cy="2511683"/>
            <a:chOff x="0" y="0"/>
            <a:chExt cx="4443630" cy="7033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3630" cy="703327"/>
            </a:xfrm>
            <a:custGeom>
              <a:avLst/>
              <a:gdLst/>
              <a:ahLst/>
              <a:cxnLst/>
              <a:rect l="l" t="t" r="r" b="b"/>
              <a:pathLst>
                <a:path w="4443630" h="703327">
                  <a:moveTo>
                    <a:pt x="0" y="0"/>
                  </a:moveTo>
                  <a:lnTo>
                    <a:pt x="4443630" y="0"/>
                  </a:lnTo>
                  <a:lnTo>
                    <a:pt x="4443630" y="703327"/>
                  </a:lnTo>
                  <a:lnTo>
                    <a:pt x="0" y="703327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43630" cy="741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981053">
            <a:off x="16173483" y="8412579"/>
            <a:ext cx="3296071" cy="946825"/>
            <a:chOff x="0" y="0"/>
            <a:chExt cx="922973" cy="2651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22973" cy="265132"/>
            </a:xfrm>
            <a:custGeom>
              <a:avLst/>
              <a:gdLst/>
              <a:ahLst/>
              <a:cxnLst/>
              <a:rect l="l" t="t" r="r" b="b"/>
              <a:pathLst>
                <a:path w="922973" h="265132">
                  <a:moveTo>
                    <a:pt x="0" y="0"/>
                  </a:moveTo>
                  <a:lnTo>
                    <a:pt x="922973" y="0"/>
                  </a:lnTo>
                  <a:lnTo>
                    <a:pt x="922973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22973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766494" y="9340175"/>
            <a:ext cx="21820987" cy="946825"/>
            <a:chOff x="0" y="0"/>
            <a:chExt cx="6110362" cy="2651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766494" y="-816076"/>
            <a:ext cx="21820987" cy="1762900"/>
            <a:chOff x="0" y="0"/>
            <a:chExt cx="6110362" cy="4936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98545" y="1826416"/>
            <a:ext cx="11090910" cy="309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  <a:spcBef>
                <a:spcPct val="0"/>
              </a:spcBef>
            </a:pPr>
            <a:r>
              <a:rPr lang="en-US" sz="5375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WPROWADZENIE DO STANDARDÓW</a:t>
            </a:r>
          </a:p>
          <a:p>
            <a:pPr algn="ctr">
              <a:lnSpc>
                <a:spcPts val="7526"/>
              </a:lnSpc>
              <a:spcBef>
                <a:spcPct val="0"/>
              </a:spcBef>
            </a:pPr>
            <a:r>
              <a:rPr lang="en-US" sz="5375">
                <a:solidFill>
                  <a:srgbClr val="FFFFFF"/>
                </a:solidFill>
                <a:latin typeface="Kurale"/>
                <a:ea typeface="Kurale"/>
                <a:cs typeface="Kurale"/>
                <a:sym typeface="Kurale"/>
              </a:rPr>
              <a:t>OCHRONY MAŁOLETNICH</a:t>
            </a:r>
          </a:p>
          <a:p>
            <a:pPr algn="ctr">
              <a:lnSpc>
                <a:spcPts val="4765"/>
              </a:lnSpc>
              <a:spcBef>
                <a:spcPct val="0"/>
              </a:spcBef>
            </a:pPr>
            <a:endParaRPr lang="en-US" sz="5375">
              <a:solidFill>
                <a:srgbClr val="FFFFFF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ctr">
              <a:lnSpc>
                <a:spcPts val="4765"/>
              </a:lnSpc>
              <a:spcBef>
                <a:spcPct val="0"/>
              </a:spcBef>
            </a:pPr>
            <a:endParaRPr lang="en-US" sz="5375">
              <a:solidFill>
                <a:srgbClr val="FFFFFF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424139" y="-1517582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1211" y="3216427"/>
            <a:ext cx="7326569" cy="1802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8"/>
              </a:lnSpc>
            </a:pPr>
            <a:r>
              <a:rPr lang="en-US" sz="5177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ODPOWIEDZIALNOŚĆ </a:t>
            </a:r>
          </a:p>
          <a:p>
            <a:pPr marL="0" lvl="0" indent="0" algn="ctr">
              <a:lnSpc>
                <a:spcPts val="7248"/>
              </a:lnSpc>
              <a:spcBef>
                <a:spcPct val="0"/>
              </a:spcBef>
            </a:pPr>
            <a:r>
              <a:rPr lang="en-US" sz="5177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I ZAANGAŻOWANIE</a:t>
            </a:r>
          </a:p>
        </p:txBody>
      </p:sp>
      <p:sp>
        <p:nvSpPr>
          <p:cNvPr id="9" name="Freeform 9"/>
          <p:cNvSpPr/>
          <p:nvPr/>
        </p:nvSpPr>
        <p:spPr>
          <a:xfrm>
            <a:off x="8279062" y="1418579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0025708" y="382220"/>
            <a:ext cx="8262292" cy="3191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</a:pPr>
            <a:r>
              <a:rPr lang="en-US" sz="2582" spc="-5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Jako nauczyciele, jesteśmy odpowiedzialni za identyfikowanie i reagowanie na wszelkie sygnały ostrzegawcze, które mogą wskazywać na problemy emocjonalne lub fizyczne naszych uczniów.</a:t>
            </a:r>
          </a:p>
          <a:p>
            <a:pPr algn="l">
              <a:lnSpc>
                <a:spcPts val="3615"/>
              </a:lnSpc>
            </a:pPr>
            <a:r>
              <a:rPr lang="en-US" sz="2582" spc="-5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Nasza rola nie ogranicza się tylko do nauczania, </a:t>
            </a:r>
          </a:p>
          <a:p>
            <a:pPr algn="l">
              <a:lnSpc>
                <a:spcPts val="3615"/>
              </a:lnSpc>
            </a:pPr>
            <a:r>
              <a:rPr lang="en-US" sz="2582" spc="-5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ale obejmuje również ochronę i dbałość o dobrostan każdego dziecka.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24120" y="1662342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01</a:t>
            </a:r>
          </a:p>
        </p:txBody>
      </p:sp>
      <p:sp>
        <p:nvSpPr>
          <p:cNvPr id="12" name="Freeform 12"/>
          <p:cNvSpPr/>
          <p:nvPr/>
        </p:nvSpPr>
        <p:spPr>
          <a:xfrm>
            <a:off x="8522518" y="5018495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0025708" y="4949670"/>
            <a:ext cx="8198351" cy="3191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</a:pPr>
            <a:r>
              <a:rPr lang="en-US" sz="2582" spc="-51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Nasze zaangażowanie w tworzenie bezpiecznego środowiska szkolnego oraz ciągła czujność są kluczowe dla zapewnienia bezpieczeństwa dzieci. W naszej pracy kierujemy się zasadą, że zapobieganie jest równie ważne jak reagowanie na już zaistniałe sytuacje. Wspieramy się wzajemnie w utrzymaniu środowiska, w którym każdy uczeń czuje się bezpiecznie.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67576" y="5291707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02</a:t>
            </a:r>
          </a:p>
        </p:txBody>
      </p:sp>
      <p:sp>
        <p:nvSpPr>
          <p:cNvPr id="15" name="Freeform 15"/>
          <p:cNvSpPr/>
          <p:nvPr/>
        </p:nvSpPr>
        <p:spPr>
          <a:xfrm>
            <a:off x="17511931" y="8001283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5"/>
                </a:lnTo>
                <a:lnTo>
                  <a:pt x="0" y="1424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6" name="Group 16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67766" y="-1614217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7342593" y="-4738783"/>
            <a:ext cx="1517204" cy="12123519"/>
            <a:chOff x="0" y="0"/>
            <a:chExt cx="399593" cy="31930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9593" cy="3193026"/>
            </a:xfrm>
            <a:custGeom>
              <a:avLst/>
              <a:gdLst/>
              <a:ahLst/>
              <a:cxnLst/>
              <a:rect l="l" t="t" r="r" b="b"/>
              <a:pathLst>
                <a:path w="399593" h="3193026">
                  <a:moveTo>
                    <a:pt x="0" y="0"/>
                  </a:moveTo>
                  <a:lnTo>
                    <a:pt x="399593" y="0"/>
                  </a:lnTo>
                  <a:lnTo>
                    <a:pt x="399593" y="3193026"/>
                  </a:lnTo>
                  <a:lnTo>
                    <a:pt x="0" y="3193026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99593" cy="3231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039435" y="925755"/>
            <a:ext cx="12123519" cy="77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3"/>
              </a:lnSpc>
              <a:spcBef>
                <a:spcPct val="0"/>
              </a:spcBef>
            </a:pPr>
            <a:r>
              <a:rPr lang="en-US" sz="4567" spc="-91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ZASADY ZAPEWNIAJĄCE BEZPIECZNE RELACJE: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2406487" y="564375"/>
            <a:ext cx="3735531" cy="373553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039435" y="2812524"/>
            <a:ext cx="12123519" cy="422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82"/>
              </a:lnSpc>
              <a:spcBef>
                <a:spcPct val="0"/>
              </a:spcBef>
            </a:pPr>
            <a:r>
              <a:rPr lang="en-US" sz="434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   SZACUNEK I GODNOŚĆ:</a:t>
            </a:r>
          </a:p>
          <a:p>
            <a:pPr algn="l">
              <a:lnSpc>
                <a:spcPts val="4402"/>
              </a:lnSpc>
              <a:spcBef>
                <a:spcPct val="0"/>
              </a:spcBef>
            </a:pPr>
            <a:endParaRPr lang="en-US" sz="4344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5802"/>
              </a:lnSpc>
              <a:spcBef>
                <a:spcPct val="0"/>
              </a:spcBef>
            </a:pPr>
            <a:r>
              <a:rPr lang="en-US" sz="414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Wszystkie nasze interakcje z uczniami są oparte</a:t>
            </a:r>
          </a:p>
          <a:p>
            <a:pPr algn="l">
              <a:lnSpc>
                <a:spcPts val="5802"/>
              </a:lnSpc>
              <a:spcBef>
                <a:spcPct val="0"/>
              </a:spcBef>
            </a:pPr>
            <a:r>
              <a:rPr lang="en-US" sz="414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na wzajemnym szacunku. Dążymy do tego, by</a:t>
            </a:r>
          </a:p>
          <a:p>
            <a:pPr algn="l">
              <a:lnSpc>
                <a:spcPts val="5802"/>
              </a:lnSpc>
              <a:spcBef>
                <a:spcPct val="0"/>
              </a:spcBef>
            </a:pPr>
            <a:r>
              <a:rPr lang="en-US" sz="414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każdy uczeń czuł się wysłuchany, zrozumiany</a:t>
            </a:r>
          </a:p>
          <a:p>
            <a:pPr algn="l">
              <a:lnSpc>
                <a:spcPts val="5802"/>
              </a:lnSpc>
              <a:spcBef>
                <a:spcPct val="0"/>
              </a:spcBef>
            </a:pPr>
            <a:r>
              <a:rPr lang="en-US" sz="4144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 szanowany.</a:t>
            </a:r>
          </a:p>
        </p:txBody>
      </p:sp>
      <p:sp>
        <p:nvSpPr>
          <p:cNvPr id="16" name="Freeform 16"/>
          <p:cNvSpPr/>
          <p:nvPr/>
        </p:nvSpPr>
        <p:spPr>
          <a:xfrm rot="5400000">
            <a:off x="2010637" y="2917523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07843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67766" y="-1614217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1838967" y="325339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-5400000">
            <a:off x="7780592" y="-5140950"/>
            <a:ext cx="1457311" cy="12246308"/>
            <a:chOff x="0" y="0"/>
            <a:chExt cx="383819" cy="32253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3819" cy="3225365"/>
            </a:xfrm>
            <a:custGeom>
              <a:avLst/>
              <a:gdLst/>
              <a:ahLst/>
              <a:cxnLst/>
              <a:rect l="l" t="t" r="r" b="b"/>
              <a:pathLst>
                <a:path w="383819" h="3225365">
                  <a:moveTo>
                    <a:pt x="0" y="0"/>
                  </a:moveTo>
                  <a:lnTo>
                    <a:pt x="383819" y="0"/>
                  </a:lnTo>
                  <a:lnTo>
                    <a:pt x="383819" y="3225365"/>
                  </a:lnTo>
                  <a:lnTo>
                    <a:pt x="0" y="3225365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3819" cy="3263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327995" y="8003866"/>
            <a:ext cx="3735531" cy="373553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364650" y="604837"/>
            <a:ext cx="12289194" cy="76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ZASADY ZAPEWNIAJĄCE BEZPIECZNE RELACJE: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07536" y="3042876"/>
            <a:ext cx="12246308" cy="5196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PROFESJONALNE GRANICE: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endParaRPr lang="en-US" sz="43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Jako nauczyciele i personel szkolny, utrzymujemy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profesjonalne granice w naszych relacjach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 uczniami. Oznacza to unikanie tworzenia zbyt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osobistych relacji i zachowanie neutralności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naszych komentarzach i opiniach.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715366" y="-1461817"/>
            <a:ext cx="3735531" cy="373553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54452" y="7848853"/>
            <a:ext cx="3735531" cy="373553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800485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67766" y="-1614217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1792106" y="325339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842048" y="0"/>
            <a:ext cx="3735531" cy="37355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7888043" y="-5360250"/>
            <a:ext cx="1614217" cy="12841815"/>
            <a:chOff x="0" y="0"/>
            <a:chExt cx="425144" cy="33822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5144" cy="3382206"/>
            </a:xfrm>
            <a:custGeom>
              <a:avLst/>
              <a:gdLst/>
              <a:ahLst/>
              <a:cxnLst/>
              <a:rect l="l" t="t" r="r" b="b"/>
              <a:pathLst>
                <a:path w="425144" h="3382206">
                  <a:moveTo>
                    <a:pt x="0" y="0"/>
                  </a:moveTo>
                  <a:lnTo>
                    <a:pt x="425144" y="0"/>
                  </a:lnTo>
                  <a:lnTo>
                    <a:pt x="425144" y="3382206"/>
                  </a:lnTo>
                  <a:lnTo>
                    <a:pt x="0" y="3382206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25144" cy="3420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274244" y="588327"/>
            <a:ext cx="12841815" cy="795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ZASADY ZAPEWNIAJĄCE BEZPIECZNE RELACJE: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74244" y="3086497"/>
            <a:ext cx="12841815" cy="374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3"/>
              </a:lnSpc>
              <a:spcBef>
                <a:spcPct val="0"/>
              </a:spcBef>
            </a:pPr>
            <a:r>
              <a:rPr lang="en-US" sz="440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BEZPIECZNE ŚRODOWISKO:</a:t>
            </a:r>
          </a:p>
          <a:p>
            <a:pPr algn="l">
              <a:lnSpc>
                <a:spcPts val="6023"/>
              </a:lnSpc>
              <a:spcBef>
                <a:spcPct val="0"/>
              </a:spcBef>
            </a:pPr>
            <a:endParaRPr lang="en-US" sz="4402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5883"/>
              </a:lnSpc>
              <a:spcBef>
                <a:spcPct val="0"/>
              </a:spcBef>
            </a:pPr>
            <a:r>
              <a:rPr lang="en-US" sz="420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Stale pracujemy nad tworzeniem środowiska,</a:t>
            </a:r>
          </a:p>
          <a:p>
            <a:pPr algn="l">
              <a:lnSpc>
                <a:spcPts val="5883"/>
              </a:lnSpc>
              <a:spcBef>
                <a:spcPct val="0"/>
              </a:spcBef>
            </a:pPr>
            <a:r>
              <a:rPr lang="en-US" sz="420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którym każdy uczeń czuje się bezpiecznie,</a:t>
            </a:r>
          </a:p>
          <a:p>
            <a:pPr algn="l">
              <a:lnSpc>
                <a:spcPts val="5883"/>
              </a:lnSpc>
              <a:spcBef>
                <a:spcPct val="0"/>
              </a:spcBef>
            </a:pPr>
            <a:r>
              <a:rPr lang="en-US" sz="4202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zarówno fizycznie, jak i emocjonalnie.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932720" y="7925385"/>
            <a:ext cx="3735531" cy="373553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007842" y="-1797460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370862"/>
            <a:ext cx="6033363" cy="211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DOZWOLONE ZACHOWANIA:</a:t>
            </a:r>
          </a:p>
        </p:txBody>
      </p:sp>
      <p:sp>
        <p:nvSpPr>
          <p:cNvPr id="9" name="Freeform 9"/>
          <p:cNvSpPr/>
          <p:nvPr/>
        </p:nvSpPr>
        <p:spPr>
          <a:xfrm>
            <a:off x="8279062" y="693148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5"/>
                </a:lnTo>
                <a:lnTo>
                  <a:pt x="0" y="14242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8424120" y="966360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01</a:t>
            </a:r>
          </a:p>
        </p:txBody>
      </p:sp>
      <p:sp>
        <p:nvSpPr>
          <p:cNvPr id="11" name="Freeform 11"/>
          <p:cNvSpPr/>
          <p:nvPr/>
        </p:nvSpPr>
        <p:spPr>
          <a:xfrm>
            <a:off x="8683067" y="354139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0255768" y="702673"/>
            <a:ext cx="7748305" cy="222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2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ODPOWIEDNI KONTAKT FIZYCZNY:</a:t>
            </a:r>
          </a:p>
          <a:p>
            <a:pPr algn="l">
              <a:lnSpc>
                <a:spcPts val="3372"/>
              </a:lnSpc>
            </a:pPr>
            <a:endParaRPr lang="en-US" sz="2882" spc="-57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3372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Kontakty fizyczne, takie jak pocieszenie czy</a:t>
            </a:r>
          </a:p>
          <a:p>
            <a:pPr algn="l">
              <a:lnSpc>
                <a:spcPts val="4035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wsparcie, są dopuszczalne i adekwatne do</a:t>
            </a:r>
          </a:p>
          <a:p>
            <a:pPr algn="l">
              <a:lnSpc>
                <a:spcPts val="4035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sytuacji oraz wieku dziecka.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28125" y="381460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55768" y="3625573"/>
            <a:ext cx="8032232" cy="2727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5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WSPARCIE I POSZANOWANIE</a:t>
            </a:r>
          </a:p>
          <a:p>
            <a:pPr algn="l">
              <a:lnSpc>
                <a:spcPts val="3257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INDYWIDUALNOŚCI:</a:t>
            </a:r>
          </a:p>
          <a:p>
            <a:pPr algn="l">
              <a:lnSpc>
                <a:spcPts val="3257"/>
              </a:lnSpc>
            </a:pPr>
            <a:endParaRPr lang="en-US" sz="2882" spc="-57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3257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Naszym celem jest wspieranie uczniów w ich</a:t>
            </a:r>
          </a:p>
          <a:p>
            <a:pPr algn="l">
              <a:lnSpc>
                <a:spcPts val="4035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rozwoju, z pełnym poszanowaniem ich</a:t>
            </a:r>
          </a:p>
          <a:p>
            <a:pPr algn="l">
              <a:lnSpc>
                <a:spcPts val="4035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indywidualności i potrzeb.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33978" y="7191044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03</a:t>
            </a:r>
          </a:p>
        </p:txBody>
      </p:sp>
      <p:sp>
        <p:nvSpPr>
          <p:cNvPr id="16" name="Freeform 16"/>
          <p:cNvSpPr/>
          <p:nvPr/>
        </p:nvSpPr>
        <p:spPr>
          <a:xfrm>
            <a:off x="17259300" y="9029385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7232100" y="816137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>
            <a:off x="8496263" y="9258300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007842" y="-1797460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370862"/>
            <a:ext cx="6033363" cy="211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513"/>
              </a:lnSpc>
              <a:spcBef>
                <a:spcPct val="0"/>
              </a:spcBef>
            </a:pPr>
            <a:r>
              <a:rPr lang="en-US" sz="6080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Niedozwolone Zachowania:</a:t>
            </a:r>
          </a:p>
        </p:txBody>
      </p:sp>
      <p:sp>
        <p:nvSpPr>
          <p:cNvPr id="9" name="Freeform 9"/>
          <p:cNvSpPr/>
          <p:nvPr/>
        </p:nvSpPr>
        <p:spPr>
          <a:xfrm>
            <a:off x="7719744" y="26975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7864802" y="539950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01</a:t>
            </a:r>
          </a:p>
        </p:txBody>
      </p:sp>
      <p:sp>
        <p:nvSpPr>
          <p:cNvPr id="11" name="Freeform 11"/>
          <p:cNvSpPr/>
          <p:nvPr/>
        </p:nvSpPr>
        <p:spPr>
          <a:xfrm>
            <a:off x="8688920" y="348516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0423198" y="262013"/>
            <a:ext cx="7759869" cy="248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ZAKAZ NIEWŁAŚCIWEGO KONTAKTU</a:t>
            </a:r>
          </a:p>
          <a:p>
            <a:pPr algn="l">
              <a:lnSpc>
                <a:spcPts val="305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FIZYCZNEGO:</a:t>
            </a:r>
          </a:p>
          <a:p>
            <a:pPr algn="l">
              <a:lnSpc>
                <a:spcPts val="3055"/>
              </a:lnSpc>
            </a:pPr>
            <a:endParaRPr lang="en-US" sz="2882" u="none" strike="noStrike" spc="-57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305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Jesteśmy zobowiązani do absolutnego unikania</a:t>
            </a:r>
          </a:p>
          <a:p>
            <a:pPr algn="l">
              <a:lnSpc>
                <a:spcPts val="403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wszelkich form kontaktu fizycznego</a:t>
            </a:r>
          </a:p>
          <a:p>
            <a:pPr algn="l">
              <a:lnSpc>
                <a:spcPts val="403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 charakterze seksualnym.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33978" y="3779251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02</a:t>
            </a:r>
          </a:p>
        </p:txBody>
      </p:sp>
      <p:sp>
        <p:nvSpPr>
          <p:cNvPr id="14" name="Freeform 14"/>
          <p:cNvSpPr/>
          <p:nvPr/>
        </p:nvSpPr>
        <p:spPr>
          <a:xfrm>
            <a:off x="8384510" y="669071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10551326" y="3925063"/>
            <a:ext cx="7631740" cy="2442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8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UNIKANIE NIEODPOWIEDNIEJ</a:t>
            </a:r>
          </a:p>
          <a:p>
            <a:pPr algn="l">
              <a:lnSpc>
                <a:spcPts val="2968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KOMUNIKACJI:</a:t>
            </a:r>
          </a:p>
          <a:p>
            <a:pPr algn="l">
              <a:lnSpc>
                <a:spcPts val="2968"/>
              </a:lnSpc>
            </a:pPr>
            <a:endParaRPr lang="en-US" sz="2882" spc="-57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2968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Nie tolerujemy użycia nieodpowiedniego języka,</a:t>
            </a:r>
          </a:p>
          <a:p>
            <a:pPr algn="l">
              <a:lnSpc>
                <a:spcPts val="4035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tym dowcipów o charakterze seksualnym,</a:t>
            </a:r>
          </a:p>
          <a:p>
            <a:pPr algn="l">
              <a:lnSpc>
                <a:spcPts val="4035"/>
              </a:lnSpc>
            </a:pPr>
            <a:r>
              <a:rPr lang="en-US" sz="2882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komentarzy poniżających czy zastraszających.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76930" y="696392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03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470938" y="957487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10423198" y="6982973"/>
            <a:ext cx="7864802" cy="3012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RÓWNOŚĆ I BRAK DYSKRYMINACJI:</a:t>
            </a:r>
          </a:p>
          <a:p>
            <a:pPr algn="l">
              <a:lnSpc>
                <a:spcPts val="4035"/>
              </a:lnSpc>
            </a:pPr>
            <a:endParaRPr lang="en-US" sz="2882" u="none" strike="noStrike" spc="-57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403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Zobowiązujemy się do zapobiegania wszelkim</a:t>
            </a:r>
          </a:p>
          <a:p>
            <a:pPr algn="l">
              <a:lnSpc>
                <a:spcPts val="403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formom dyskryminacji i faworyzowania,</a:t>
            </a:r>
          </a:p>
          <a:p>
            <a:pPr algn="l">
              <a:lnSpc>
                <a:spcPts val="403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zapewniając równość i sprawiedliwe traktowanie</a:t>
            </a:r>
          </a:p>
          <a:p>
            <a:pPr algn="l">
              <a:lnSpc>
                <a:spcPts val="4035"/>
              </a:lnSpc>
            </a:pPr>
            <a:r>
              <a:rPr lang="en-US" sz="2882" u="none" strike="noStrike" spc="-57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wszystkich uczniów.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77160" y="-292867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67766" y="-1614217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319891" y="2492705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319891" y="4939367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5400000">
            <a:off x="7630369" y="-4999099"/>
            <a:ext cx="1635505" cy="12354400"/>
            <a:chOff x="0" y="0"/>
            <a:chExt cx="430750" cy="3253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0750" cy="3253834"/>
            </a:xfrm>
            <a:custGeom>
              <a:avLst/>
              <a:gdLst/>
              <a:ahLst/>
              <a:cxnLst/>
              <a:rect l="l" t="t" r="r" b="b"/>
              <a:pathLst>
                <a:path w="430750" h="3253834">
                  <a:moveTo>
                    <a:pt x="0" y="0"/>
                  </a:moveTo>
                  <a:lnTo>
                    <a:pt x="430750" y="0"/>
                  </a:lnTo>
                  <a:lnTo>
                    <a:pt x="430750" y="3253834"/>
                  </a:lnTo>
                  <a:lnTo>
                    <a:pt x="0" y="3253834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30750" cy="3291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70922" y="677403"/>
            <a:ext cx="11738718" cy="969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FDFDFD"/>
                </a:solidFill>
                <a:latin typeface="Kurale"/>
                <a:ea typeface="Kurale"/>
                <a:cs typeface="Kurale"/>
                <a:sym typeface="Kurale"/>
              </a:rPr>
              <a:t>PROCEDURY INTERWENCJI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16302" y="2397231"/>
            <a:ext cx="13209020" cy="7861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naszej szkole mamy opracowane szczegółowe procedury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interwencyjne, które są aktywowane w przypadku podejrzenia</a:t>
            </a:r>
          </a:p>
          <a:p>
            <a:pPr algn="l">
              <a:lnSpc>
                <a:spcPts val="4409"/>
              </a:lnSpc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krzywdzenia uczniów.</a:t>
            </a:r>
          </a:p>
          <a:p>
            <a:pPr algn="l">
              <a:lnSpc>
                <a:spcPts val="4409"/>
              </a:lnSpc>
            </a:pPr>
            <a:endParaRPr lang="en-US" sz="34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4409"/>
              </a:lnSpc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Procedury te obejmują kroki, które należy podjąć od momentu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zidentyfikowania potencjalnego zagrożenia, aż po jego rozwiązanie.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Wszystko to, aby zapewnić szybką i skuteczną ochronę dla ucznia.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 sytuacjach wymagających interwencji zewnętrznej,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współpracujemy z odpowiednimi instytucjami, takimi jak służby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opiekuńcze, poradnie psychologiczno-pedagogiczne, a w niektórych</a:t>
            </a:r>
          </a:p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Kurale"/>
                <a:ea typeface="Kurale"/>
                <a:cs typeface="Kurale"/>
                <a:sym typeface="Kurale"/>
              </a:rPr>
              <a:t>przypadkach również z organami ścigania.</a:t>
            </a:r>
          </a:p>
          <a:p>
            <a:pPr algn="l">
              <a:lnSpc>
                <a:spcPts val="5179"/>
              </a:lnSpc>
              <a:spcBef>
                <a:spcPct val="0"/>
              </a:spcBef>
            </a:pPr>
            <a:endParaRPr lang="en-US" sz="3499">
              <a:solidFill>
                <a:srgbClr val="000000"/>
              </a:solidFill>
              <a:latin typeface="Kurale"/>
              <a:ea typeface="Kurale"/>
              <a:cs typeface="Kurale"/>
              <a:sym typeface="Kurale"/>
            </a:endParaRPr>
          </a:p>
        </p:txBody>
      </p:sp>
      <p:sp>
        <p:nvSpPr>
          <p:cNvPr id="15" name="Freeform 15"/>
          <p:cNvSpPr/>
          <p:nvPr/>
        </p:nvSpPr>
        <p:spPr>
          <a:xfrm rot="5400000">
            <a:off x="319891" y="7221000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535</Words>
  <Application>Microsoft Office PowerPoint</Application>
  <PresentationFormat>Niestandardowy</PresentationFormat>
  <Paragraphs>101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Calibri</vt:lpstr>
      <vt:lpstr>Maharlika</vt:lpstr>
      <vt:lpstr>Poppins</vt:lpstr>
      <vt:lpstr>Open Sans Extra Bold</vt:lpstr>
      <vt:lpstr>Arial</vt:lpstr>
      <vt:lpstr>Kurale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MAŁOLETNICH</dc:title>
  <dc:creator>Admin</dc:creator>
  <cp:lastModifiedBy>Admin</cp:lastModifiedBy>
  <cp:revision>3</cp:revision>
  <cp:lastPrinted>2025-07-28T10:45:42Z</cp:lastPrinted>
  <dcterms:created xsi:type="dcterms:W3CDTF">2006-08-16T00:00:00Z</dcterms:created>
  <dcterms:modified xsi:type="dcterms:W3CDTF">2025-07-28T11:01:10Z</dcterms:modified>
  <dc:identifier>DAGO-SswLCk</dc:identifier>
</cp:coreProperties>
</file>